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1" r:id="rId14"/>
    <p:sldId id="272" r:id="rId15"/>
    <p:sldId id="267" r:id="rId16"/>
    <p:sldId id="275" r:id="rId17"/>
    <p:sldId id="274" r:id="rId18"/>
    <p:sldId id="273" r:id="rId19"/>
    <p:sldId id="276" r:id="rId20"/>
    <p:sldId id="279" r:id="rId21"/>
    <p:sldId id="277" r:id="rId22"/>
    <p:sldId id="281" r:id="rId23"/>
    <p:sldId id="280" r:id="rId24"/>
    <p:sldId id="278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AF9"/>
    <a:srgbClr val="ABC9FB"/>
    <a:srgbClr val="CEF797"/>
    <a:srgbClr val="EDEFFD"/>
    <a:srgbClr val="FCCCF5"/>
    <a:srgbClr val="F9D9CB"/>
    <a:srgbClr val="FEFAC6"/>
    <a:srgbClr val="BDA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none" lIns="0" tIns="0" rIns="0" bIns="0" anchor="ctr" anchorCtr="1"/>
          <a:lstStyle/>
          <a:p>
            <a:pPr algn="l">
              <a:defRPr sz="1600" b="0" i="0" u="none" strike="noStrike" kern="1200" baseline="0">
                <a:solidFill>
                  <a:sysClr val="windowText" lastClr="000000"/>
                </a:solidFill>
                <a:latin typeface="Calibri"/>
                <a:ea typeface="?? ??"/>
                <a:cs typeface="?? ??"/>
                <a:sym typeface="?? ??"/>
              </a:defRPr>
            </a:pPr>
            <a:r>
              <a:rPr lang="ko-KR" altLang="en-US" sz="1600" b="0" i="0" u="none">
                <a:solidFill>
                  <a:sysClr val="windowText" lastClr="000000"/>
                </a:solidFill>
                <a:latin typeface="Calibri"/>
                <a:ea typeface="?? ??"/>
                <a:cs typeface="?? ??"/>
                <a:sym typeface="?? ??"/>
              </a:rPr>
              <a:t>벤포드의 법칙</a:t>
            </a:r>
            <a:endParaRPr lang="ko-KR" altLang="en-US" sz="1600"/>
          </a:p>
        </c:rich>
      </c:tx>
      <c:layout>
        <c:manualLayout>
          <c:xMode val="edge"/>
          <c:yMode val="edge"/>
          <c:x val="0.42850451394891076"/>
          <c:y val="2.8006548315910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none" lIns="0" tIns="0" rIns="0" bIns="0" anchor="ctr" anchorCtr="1"/>
        <a:lstStyle/>
        <a:p>
          <a:pPr algn="l">
            <a:defRPr sz="1600" b="0" i="0" u="none" strike="noStrike" kern="1200" baseline="0">
              <a:solidFill>
                <a:sysClr val="windowText" lastClr="000000"/>
              </a:solidFill>
              <a:latin typeface="Calibri"/>
              <a:ea typeface="?? ??"/>
              <a:cs typeface="?? ??"/>
              <a:sym typeface="?? ??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6.3936583863200822E-2"/>
          <c:y val="0.10371626201919359"/>
          <c:w val="0.60916318026275484"/>
          <c:h val="0.72473203706590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첫 번째 숫자가 나타날 확률(%)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30.1</c:v>
                </c:pt>
                <c:pt idx="1">
                  <c:v>17.600000000000001</c:v>
                </c:pt>
                <c:pt idx="2">
                  <c:v>12.5</c:v>
                </c:pt>
                <c:pt idx="3">
                  <c:v>9.6999999999999993</c:v>
                </c:pt>
                <c:pt idx="4">
                  <c:v>7.9</c:v>
                </c:pt>
                <c:pt idx="5">
                  <c:v>6.7</c:v>
                </c:pt>
                <c:pt idx="6">
                  <c:v>5.8</c:v>
                </c:pt>
                <c:pt idx="7">
                  <c:v>5.0999999999999996</c:v>
                </c:pt>
                <c:pt idx="8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B5-4074-A809-1EF2332383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1517397"/>
        <c:axId val="106554732"/>
      </c:barChart>
      <c:catAx>
        <c:axId val="901517397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none" lIns="0" tIns="0" rIns="0" bIns="0" anchor="ctr" anchorCtr="1"/>
          <a:lstStyle/>
          <a:p>
            <a:pPr algn="l">
              <a:defRPr sz="2300" b="0" i="0" u="none" strike="noStrike" kern="1200" baseline="0">
                <a:solidFill>
                  <a:srgbClr val="000000"/>
                </a:solidFill>
                <a:latin typeface="Calibri"/>
                <a:ea typeface="?? ??"/>
                <a:cs typeface="?? ??"/>
                <a:sym typeface="?? ??"/>
              </a:defRPr>
            </a:pPr>
            <a:endParaRPr lang="ko-KR"/>
          </a:p>
        </c:txPr>
        <c:crossAx val="106554732"/>
        <c:crosses val="autoZero"/>
        <c:auto val="1"/>
        <c:lblAlgn val="ctr"/>
        <c:lblOffset val="100"/>
        <c:noMultiLvlLbl val="0"/>
      </c:catAx>
      <c:valAx>
        <c:axId val="1065547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Calibri"/>
                <a:ea typeface="?? ??"/>
                <a:cs typeface="?? ??"/>
                <a:sym typeface="?? ??"/>
              </a:defRPr>
            </a:pPr>
            <a:endParaRPr lang="ko-KR"/>
          </a:p>
        </c:txPr>
        <c:crossAx val="901517397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?? ??"/>
                <a:sym typeface="?? ??"/>
              </a:defRPr>
            </a:pPr>
            <a:endParaRPr lang="ko-KR"/>
          </a:p>
        </c:txPr>
      </c:legendEntry>
      <c:layout>
        <c:manualLayout>
          <c:xMode val="edge"/>
          <c:yMode val="edge"/>
          <c:x val="0.65078337644160733"/>
          <c:y val="0.5111318321134185"/>
          <c:w val="0.33862773252794764"/>
          <c:h val="0.16476765057769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none" lIns="0" tIns="0" rIns="0" bIns="0" anchor="ctr" anchorCtr="1"/>
        <a:lstStyle/>
        <a:p>
          <a:pPr algn="l">
            <a:defRPr sz="1900" b="0" i="0" u="none" strike="noStrike" kern="1200" baseline="0">
              <a:solidFill>
                <a:sysClr val="windowText" lastClr="000000"/>
              </a:solidFill>
              <a:latin typeface="Calibri"/>
              <a:ea typeface="?? ??"/>
              <a:cs typeface="?? ??"/>
              <a:sym typeface="?? ??"/>
            </a:defRPr>
          </a:pPr>
          <a:endParaRPr lang="ko-KR"/>
        </a:p>
      </c:txPr>
    </c:legend>
    <c:plotVisOnly val="0"/>
    <c:dispBlanksAs val="gap"/>
    <c:showDLblsOverMax val="1"/>
  </c:chart>
  <c:spPr>
    <a:noFill/>
    <a:ln w="6350" cap="flat" cmpd="sng" algn="ctr">
      <a:noFill/>
      <a:prstDash val="solid"/>
      <a:miter lim="800000"/>
    </a:ln>
    <a:effectLst/>
  </c:spPr>
  <c:txPr>
    <a:bodyPr rot="0" vert="horz" wrap="none" lIns="0" tIns="0" rIns="0" bIns="0" anchor="ctr" anchorCtr="1"/>
    <a:lstStyle/>
    <a:p>
      <a:pPr algn="l">
        <a:defRPr sz="1200" b="0" i="0" u="none">
          <a:latin typeface="Calibri"/>
          <a:ea typeface="?? ??"/>
          <a:cs typeface="?? ??"/>
          <a:sym typeface="?? ??"/>
        </a:defRPr>
      </a:pPr>
      <a:endParaRPr lang="ko-KR"/>
    </a:p>
  </c:txPr>
  <c:externalData r:id="rId3">
    <c:autoUpdate val="0"/>
  </c:externalData>
  <c:extLst>
    <c:ext uri="CC8EB2C9-7E31-499d-B8F2-F6CE61031016">
      <ho:hncChartStyle xmlns:ho="http://schemas.haansoft.com/office/8.0" layoutIndex="-1" colorIndex="0" styleIndex="0"/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8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3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6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9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9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9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8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28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59" r="-1" b="-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755197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Avenir Nex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080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079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5D6C4FC3-4C32-A427-7289-FE5DFE84711E}"/>
              </a:ext>
            </a:extLst>
          </p:cNvPr>
          <p:cNvSpPr txBox="1"/>
          <p:nvPr/>
        </p:nvSpPr>
        <p:spPr>
          <a:xfrm>
            <a:off x="41260" y="1558093"/>
            <a:ext cx="7250234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  <a:r>
              <a:rPr lang="ko-KR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에버랜드 체험학습 연계 수업</a:t>
            </a:r>
            <a:r>
              <a:rPr lang="en-US" altLang="ko-KR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 </a:t>
            </a:r>
            <a:r>
              <a:rPr lang="en-US" altLang="ko-KR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7B11B52F-402D-D2B6-0EE5-D30044F0B9E0}"/>
              </a:ext>
            </a:extLst>
          </p:cNvPr>
          <p:cNvSpPr txBox="1"/>
          <p:nvPr/>
        </p:nvSpPr>
        <p:spPr>
          <a:xfrm>
            <a:off x="533240" y="2669131"/>
            <a:ext cx="6527375" cy="1754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5400" b="0" i="0" u="none" strike="noStrike" kern="1200" cap="none" spc="0" normalizeH="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첫 번째 숫자가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5400" b="0" i="0" u="none" strike="noStrike" kern="1200" cap="none" spc="0" normalizeH="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1</a:t>
            </a:r>
            <a:r>
              <a:rPr kumimoji="0" lang="ko-KR" altLang="en-US" sz="5400" b="0" i="0" u="none" strike="noStrike" kern="1200" cap="none" spc="0" normalizeH="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이 나올 확률은</a:t>
            </a:r>
            <a:r>
              <a:rPr kumimoji="0" lang="en-US" altLang="ko-KR" sz="5400" b="0" i="0" u="none" strike="noStrike" kern="1200" cap="none" spc="0" normalizeH="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9828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어떤 숫자를 </a:t>
            </a: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찍어야할까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?(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시설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CF6006A-5E7A-6CF5-A554-5C91788CD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0" r="8890" b="18890"/>
          <a:stretch>
            <a:fillRect/>
          </a:stretch>
        </p:blipFill>
        <p:spPr>
          <a:xfrm>
            <a:off x="6903565" y="1343603"/>
            <a:ext cx="5135300" cy="460914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8828A0A-6B6C-8FEC-BD4B-D4F8B879CADB}"/>
              </a:ext>
            </a:extLst>
          </p:cNvPr>
          <p:cNvSpPr/>
          <p:nvPr/>
        </p:nvSpPr>
        <p:spPr>
          <a:xfrm rot="20881772">
            <a:off x="10300452" y="5199906"/>
            <a:ext cx="1442334" cy="609894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1DECAA3-4DE5-D353-DD18-C41279014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01648" y="1343603"/>
            <a:ext cx="6145522" cy="460914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1FC0EC82-14D4-543A-90C1-764C5F825C41}"/>
              </a:ext>
            </a:extLst>
          </p:cNvPr>
          <p:cNvSpPr/>
          <p:nvPr/>
        </p:nvSpPr>
        <p:spPr>
          <a:xfrm rot="21344886">
            <a:off x="3310425" y="4039324"/>
            <a:ext cx="1593175" cy="462866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</p:spTree>
    <p:extLst>
      <p:ext uri="{BB962C8B-B14F-4D97-AF65-F5344CB8AC3E}">
        <p14:creationId xmlns:p14="http://schemas.microsoft.com/office/powerpoint/2010/main" val="18393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눈에 많이 띄지만 너무 많이 </a:t>
            </a:r>
            <a:r>
              <a:rPr lang="ko-KR" altLang="en-US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찍지는 말아야 할 숫자들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59E50E9-EEB8-6C22-671D-12F8649B3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60" t="24070" r="16670" b="18150"/>
          <a:stretch>
            <a:fillRect/>
          </a:stretch>
        </p:blipFill>
        <p:spPr>
          <a:xfrm>
            <a:off x="215942" y="1352176"/>
            <a:ext cx="3750703" cy="258898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2215256-79FC-AD68-2A58-999EC9BED3D7}"/>
              </a:ext>
            </a:extLst>
          </p:cNvPr>
          <p:cNvSpPr/>
          <p:nvPr/>
        </p:nvSpPr>
        <p:spPr>
          <a:xfrm>
            <a:off x="1346749" y="2404872"/>
            <a:ext cx="990600" cy="609600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1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444133BC-D81A-15D8-6D8F-A3AF0F27B75C}"/>
              </a:ext>
            </a:extLst>
          </p:cNvPr>
          <p:cNvSpPr txBox="1"/>
          <p:nvPr/>
        </p:nvSpPr>
        <p:spPr>
          <a:xfrm>
            <a:off x="1483064" y="3982427"/>
            <a:ext cx="5966701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시간은 앞자리수가 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1~6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으로 제한되기 때문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46195CF-9B8A-F114-6940-137CA090C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60" b="58890"/>
          <a:stretch>
            <a:fillRect/>
          </a:stretch>
        </p:blipFill>
        <p:spPr>
          <a:xfrm>
            <a:off x="4033235" y="1209414"/>
            <a:ext cx="8101676" cy="19354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BDD1FCC4-CF70-9096-03E8-E767768C676C}"/>
              </a:ext>
            </a:extLst>
          </p:cNvPr>
          <p:cNvSpPr/>
          <p:nvPr/>
        </p:nvSpPr>
        <p:spPr>
          <a:xfrm>
            <a:off x="4438988" y="2181220"/>
            <a:ext cx="2885356" cy="671707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1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9642459-C75A-01AE-28E0-A8604CB10904}"/>
              </a:ext>
            </a:extLst>
          </p:cNvPr>
          <p:cNvSpPr/>
          <p:nvPr/>
        </p:nvSpPr>
        <p:spPr>
          <a:xfrm>
            <a:off x="8830661" y="1530440"/>
            <a:ext cx="990600" cy="609600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1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FE365E1E-D4F2-0B89-5F14-66C70E295B26}"/>
              </a:ext>
            </a:extLst>
          </p:cNvPr>
          <p:cNvSpPr txBox="1"/>
          <p:nvPr/>
        </p:nvSpPr>
        <p:spPr>
          <a:xfrm>
            <a:off x="6094476" y="3170042"/>
            <a:ext cx="5700360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사람의 키는 대부분 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로 시작하기 때문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30FCACF-31A8-876B-490C-1A676ED80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0" t="6780" r="5900" b="14160"/>
          <a:stretch>
            <a:fillRect/>
          </a:stretch>
        </p:blipFill>
        <p:spPr>
          <a:xfrm>
            <a:off x="7461518" y="3754817"/>
            <a:ext cx="4539454" cy="3041434"/>
          </a:xfrm>
          <a:prstGeom prst="rect">
            <a:avLst/>
          </a:prstGeom>
        </p:spPr>
      </p:pic>
      <p:sp>
        <p:nvSpPr>
          <p:cNvPr id="16" name="Object 18">
            <a:extLst>
              <a:ext uri="{FF2B5EF4-FFF2-40B4-BE49-F238E27FC236}">
                <a16:creationId xmlns:a16="http://schemas.microsoft.com/office/drawing/2014/main" id="{DCCD9C82-275C-0EBA-EE75-72D7C80B8D0E}"/>
              </a:ext>
            </a:extLst>
          </p:cNvPr>
          <p:cNvSpPr txBox="1"/>
          <p:nvPr/>
        </p:nvSpPr>
        <p:spPr>
          <a:xfrm>
            <a:off x="2619895" y="6128990"/>
            <a:ext cx="6706066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연도는 대부분 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또는 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2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로 시작하기 때문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EB140C5-EB28-2BFA-75B5-F0F16E4E822E}"/>
              </a:ext>
            </a:extLst>
          </p:cNvPr>
          <p:cNvSpPr/>
          <p:nvPr/>
        </p:nvSpPr>
        <p:spPr>
          <a:xfrm>
            <a:off x="10085832" y="4117305"/>
            <a:ext cx="612648" cy="473846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9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</p:spTree>
    <p:extLst>
      <p:ext uri="{BB962C8B-B14F-4D97-AF65-F5344CB8AC3E}">
        <p14:creationId xmlns:p14="http://schemas.microsoft.com/office/powerpoint/2010/main" val="7528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 animBg="1"/>
      <p:bldP spid="10" grpId="0" animBg="1"/>
      <p:bldP spid="12" grpId="0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B05BE03-1744-7C3A-A613-5F042D391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15191" r="30420" b="15065"/>
          <a:stretch/>
        </p:blipFill>
        <p:spPr>
          <a:xfrm>
            <a:off x="1699006" y="-3"/>
            <a:ext cx="9104376" cy="6857999"/>
          </a:xfrm>
          <a:prstGeom prst="rect">
            <a:avLst/>
          </a:prstGeom>
        </p:spPr>
      </p:pic>
      <p:sp>
        <p:nvSpPr>
          <p:cNvPr id="12" name="Object 18">
            <a:extLst>
              <a:ext uri="{FF2B5EF4-FFF2-40B4-BE49-F238E27FC236}">
                <a16:creationId xmlns:a16="http://schemas.microsoft.com/office/drawing/2014/main" id="{B79E94A0-4DCB-8EC7-C4E3-6A7BBD19BB5D}"/>
              </a:ext>
            </a:extLst>
          </p:cNvPr>
          <p:cNvSpPr txBox="1"/>
          <p:nvPr/>
        </p:nvSpPr>
        <p:spPr>
          <a:xfrm>
            <a:off x="4103816" y="4256855"/>
            <a:ext cx="1752601" cy="523220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1200" cap="none" spc="0" normalizeH="0" baseline="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동물원</a:t>
            </a:r>
          </a:p>
        </p:txBody>
      </p:sp>
      <p:sp>
        <p:nvSpPr>
          <p:cNvPr id="14" name="Object 18">
            <a:extLst>
              <a:ext uri="{FF2B5EF4-FFF2-40B4-BE49-F238E27FC236}">
                <a16:creationId xmlns:a16="http://schemas.microsoft.com/office/drawing/2014/main" id="{BE204078-7928-C574-A068-7E34FD15904B}"/>
              </a:ext>
            </a:extLst>
          </p:cNvPr>
          <p:cNvSpPr txBox="1"/>
          <p:nvPr/>
        </p:nvSpPr>
        <p:spPr>
          <a:xfrm>
            <a:off x="6902496" y="4868062"/>
            <a:ext cx="1752601" cy="523220"/>
          </a:xfrm>
          <a:prstGeom prst="rect">
            <a:avLst/>
          </a:prstGeom>
          <a:noFill/>
          <a:ln w="88900">
            <a:solidFill>
              <a:srgbClr val="FF0000">
                <a:alpha val="100000"/>
              </a:srgbClr>
            </a:solidFill>
          </a:ln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1200" cap="none" spc="0" normalizeH="0" baseline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가게 多</a:t>
            </a: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CFDB135B-D1E4-6985-A49F-617399197729}"/>
              </a:ext>
            </a:extLst>
          </p:cNvPr>
          <p:cNvSpPr txBox="1"/>
          <p:nvPr/>
        </p:nvSpPr>
        <p:spPr>
          <a:xfrm>
            <a:off x="6014467" y="1176418"/>
            <a:ext cx="1776059" cy="523220"/>
          </a:xfrm>
          <a:prstGeom prst="rect">
            <a:avLst/>
          </a:prstGeom>
          <a:noFill/>
          <a:ln w="88900">
            <a:solidFill>
              <a:srgbClr val="FF0000">
                <a:alpha val="100000"/>
              </a:srgbClr>
            </a:solidFill>
          </a:ln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1200" cap="none" spc="0" normalizeH="0" baseline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식물원</a:t>
            </a: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F72E862-94D4-A6DB-37C0-4ED85ABB38EF}"/>
              </a:ext>
            </a:extLst>
          </p:cNvPr>
          <p:cNvSpPr txBox="1"/>
          <p:nvPr/>
        </p:nvSpPr>
        <p:spPr>
          <a:xfrm>
            <a:off x="7525351" y="2446581"/>
            <a:ext cx="2571508" cy="523220"/>
          </a:xfrm>
          <a:prstGeom prst="rect">
            <a:avLst/>
          </a:prstGeom>
          <a:noFill/>
          <a:ln w="88900">
            <a:solidFill>
              <a:srgbClr val="FF0000">
                <a:alpha val="100000"/>
              </a:srgbClr>
            </a:solidFill>
          </a:ln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1200" cap="none" spc="0" normalizeH="0" baseline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어트랙션 多</a:t>
            </a:r>
          </a:p>
        </p:txBody>
      </p:sp>
    </p:spTree>
    <p:extLst>
      <p:ext uri="{BB962C8B-B14F-4D97-AF65-F5344CB8AC3E}">
        <p14:creationId xmlns:p14="http://schemas.microsoft.com/office/powerpoint/2010/main" val="6992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C139DD9-CE44-3064-A1D4-041FC3BB44A5}"/>
              </a:ext>
            </a:extLst>
          </p:cNvPr>
          <p:cNvSpPr/>
          <p:nvPr/>
        </p:nvSpPr>
        <p:spPr>
          <a:xfrm>
            <a:off x="1971868" y="1530221"/>
            <a:ext cx="9131559" cy="356429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6CC96E59-45F5-C794-04CE-157926C04B23}"/>
              </a:ext>
            </a:extLst>
          </p:cNvPr>
          <p:cNvSpPr txBox="1"/>
          <p:nvPr/>
        </p:nvSpPr>
        <p:spPr>
          <a:xfrm>
            <a:off x="2917025" y="939273"/>
            <a:ext cx="7250234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에버랜드 체험학습 연계 수업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8DD635E0-45B8-9A0D-53FC-4F9270A9FD4C}"/>
              </a:ext>
            </a:extLst>
          </p:cNvPr>
          <p:cNvSpPr txBox="1"/>
          <p:nvPr/>
        </p:nvSpPr>
        <p:spPr>
          <a:xfrm>
            <a:off x="3397716" y="2580498"/>
            <a:ext cx="6527375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에버랜드로</a:t>
            </a: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 </a:t>
            </a:r>
            <a: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GO!</a:t>
            </a: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7B74B3E8-1C7E-CCDE-64F4-C3B2FA5FF81E}"/>
              </a:ext>
            </a:extLst>
          </p:cNvPr>
          <p:cNvSpPr txBox="1"/>
          <p:nvPr/>
        </p:nvSpPr>
        <p:spPr>
          <a:xfrm>
            <a:off x="3397715" y="4468542"/>
            <a:ext cx="652737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&lt;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첫 번째 숫자가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1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이 나올 확률은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?&gt;</a:t>
            </a:r>
          </a:p>
        </p:txBody>
      </p:sp>
    </p:spTree>
    <p:extLst>
      <p:ext uri="{BB962C8B-B14F-4D97-AF65-F5344CB8AC3E}">
        <p14:creationId xmlns:p14="http://schemas.microsoft.com/office/powerpoint/2010/main" val="128786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C139DD9-CE44-3064-A1D4-041FC3BB44A5}"/>
              </a:ext>
            </a:extLst>
          </p:cNvPr>
          <p:cNvSpPr/>
          <p:nvPr/>
        </p:nvSpPr>
        <p:spPr>
          <a:xfrm>
            <a:off x="1971868" y="1530221"/>
            <a:ext cx="9131559" cy="356429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6CC96E59-45F5-C794-04CE-157926C04B23}"/>
              </a:ext>
            </a:extLst>
          </p:cNvPr>
          <p:cNvSpPr txBox="1"/>
          <p:nvPr/>
        </p:nvSpPr>
        <p:spPr>
          <a:xfrm>
            <a:off x="2917025" y="939273"/>
            <a:ext cx="7250234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에버랜드 체험학습 연계 수업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8DD635E0-45B8-9A0D-53FC-4F9270A9FD4C}"/>
              </a:ext>
            </a:extLst>
          </p:cNvPr>
          <p:cNvSpPr txBox="1"/>
          <p:nvPr/>
        </p:nvSpPr>
        <p:spPr>
          <a:xfrm>
            <a:off x="3397716" y="2580498"/>
            <a:ext cx="6527375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체험학습 </a:t>
            </a:r>
            <a:r>
              <a:rPr lang="ko-KR" altLang="en-US" sz="7200" dirty="0">
                <a:solidFill>
                  <a:srgbClr val="A217D5">
                    <a:lumMod val="20000"/>
                    <a:lumOff val="80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후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srgbClr val="A217D5">
                  <a:lumMod val="20000"/>
                  <a:lumOff val="8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Cafe24 Ohsquare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7B74B3E8-1C7E-CCDE-64F4-C3B2FA5FF81E}"/>
              </a:ext>
            </a:extLst>
          </p:cNvPr>
          <p:cNvSpPr txBox="1"/>
          <p:nvPr/>
        </p:nvSpPr>
        <p:spPr>
          <a:xfrm>
            <a:off x="3397715" y="4468542"/>
            <a:ext cx="652737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&lt;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첫 번째 숫자가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1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이 나올 확률은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?&gt;</a:t>
            </a:r>
          </a:p>
        </p:txBody>
      </p:sp>
    </p:spTree>
    <p:extLst>
      <p:ext uri="{BB962C8B-B14F-4D97-AF65-F5344CB8AC3E}">
        <p14:creationId xmlns:p14="http://schemas.microsoft.com/office/powerpoint/2010/main" val="17085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학습지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쪽 </a:t>
            </a:r>
            <a:r>
              <a:rPr lang="en-US" altLang="ko-KR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</a:t>
            </a:r>
            <a:r>
              <a:rPr lang="en-US" altLang="ko-KR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</a:t>
            </a:r>
            <a:r>
              <a:rPr lang="ko-KR" altLang="en-US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쪽 </a:t>
            </a:r>
            <a:r>
              <a:rPr lang="en-US" altLang="ko-KR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E6AA19EE-6550-809F-33F7-DA71E73D9EF0}"/>
              </a:ext>
            </a:extLst>
          </p:cNvPr>
          <p:cNvSpPr txBox="1"/>
          <p:nvPr/>
        </p:nvSpPr>
        <p:spPr>
          <a:xfrm>
            <a:off x="1553129" y="1544642"/>
            <a:ext cx="10216548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모둠원들이</a:t>
            </a:r>
            <a:r>
              <a:rPr lang="ko-KR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찾은 숫자를 학습지에 </a:t>
            </a:r>
            <a:r>
              <a:rPr lang="ko-KR" altLang="en-US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옮겨적고</a:t>
            </a:r>
            <a:r>
              <a:rPr lang="ko-KR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통계를 내봅시다</a:t>
            </a:r>
            <a:r>
              <a:rPr lang="en-US" altLang="ko-KR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435B7E2-078B-2B8F-3E20-382FDAE8F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0" t="24104" r="19840" b="30390"/>
          <a:stretch/>
        </p:blipFill>
        <p:spPr>
          <a:xfrm>
            <a:off x="1366748" y="2168691"/>
            <a:ext cx="7580236" cy="312503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BB77DC2-7F44-6186-817C-3C07F38F0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43" t="52310" r="21903" b="25031"/>
          <a:stretch/>
        </p:blipFill>
        <p:spPr>
          <a:xfrm>
            <a:off x="4785447" y="5313358"/>
            <a:ext cx="7297058" cy="15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3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학습지 </a:t>
            </a:r>
            <a:r>
              <a:rPr lang="en-US" altLang="ko-KR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쪽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번</a:t>
            </a: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E6AA19EE-6550-809F-33F7-DA71E73D9EF0}"/>
              </a:ext>
            </a:extLst>
          </p:cNvPr>
          <p:cNvSpPr txBox="1"/>
          <p:nvPr/>
        </p:nvSpPr>
        <p:spPr>
          <a:xfrm>
            <a:off x="1553129" y="1544642"/>
            <a:ext cx="10216548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자신의 모둠에서 찾은 숫자의 첫 번째 숫자의 개수를 발표해봅시다</a:t>
            </a:r>
            <a:r>
              <a:rPr lang="en-US" altLang="ko-KR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4712BACD-3F55-3A2A-982C-5DE7E10C1B91}"/>
              </a:ext>
            </a:extLst>
          </p:cNvPr>
          <p:cNvSpPr txBox="1"/>
          <p:nvPr/>
        </p:nvSpPr>
        <p:spPr>
          <a:xfrm>
            <a:off x="1434550" y="5997139"/>
            <a:ext cx="9410701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이제 계산기로 각 숫자의 합계를 구하고 비율을 계산해봅시다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A98140F-8004-5046-0DD1-82B988C35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7" t="28892" r="22110" b="12457"/>
          <a:stretch/>
        </p:blipFill>
        <p:spPr>
          <a:xfrm>
            <a:off x="1635852" y="2129417"/>
            <a:ext cx="7013197" cy="38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학습지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쪽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번</a:t>
            </a:r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A545183B-A03E-E382-30AC-70D65BCE2C22}"/>
              </a:ext>
            </a:extLst>
          </p:cNvPr>
          <p:cNvSpPr txBox="1"/>
          <p:nvPr/>
        </p:nvSpPr>
        <p:spPr>
          <a:xfrm>
            <a:off x="1557299" y="1544642"/>
            <a:ext cx="6507709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en-US" altLang="ko-KR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(1)</a:t>
            </a:r>
            <a:r>
              <a:rPr lang="ko-KR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가장 많이 나온 숫자는 무엇인가요</a:t>
            </a:r>
            <a:r>
              <a:rPr lang="en-US" altLang="ko-KR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?</a:t>
            </a:r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DDB4A627-1A1D-0DBE-6BE4-1C130EC4E154}"/>
              </a:ext>
            </a:extLst>
          </p:cNvPr>
          <p:cNvSpPr txBox="1"/>
          <p:nvPr/>
        </p:nvSpPr>
        <p:spPr>
          <a:xfrm>
            <a:off x="1557299" y="2908622"/>
            <a:ext cx="1052195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(2)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가장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적게 나온 숫자는 무엇인가요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?</a:t>
            </a: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C6B86941-85CB-BF29-AE04-990670633B27}"/>
              </a:ext>
            </a:extLst>
          </p:cNvPr>
          <p:cNvSpPr txBox="1"/>
          <p:nvPr/>
        </p:nvSpPr>
        <p:spPr>
          <a:xfrm>
            <a:off x="1557299" y="4364042"/>
            <a:ext cx="1052195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(3)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왜 이런 결과가 나왔는지에 대해 </a:t>
            </a:r>
            <a:r>
              <a:rPr kumimoji="0" lang="ko-KR" altLang="en-US" sz="24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모둠원들끼리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토의한 후 발표해봅시다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4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벤포드의</a:t>
            </a:r>
            <a:r>
              <a:rPr lang="ko-KR" altLang="en-US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법칙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F7BD401C-CA2B-2351-9646-545FB03B7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408858"/>
              </p:ext>
            </p:extLst>
          </p:nvPr>
        </p:nvGraphicFramePr>
        <p:xfrm>
          <a:off x="1699006" y="2231231"/>
          <a:ext cx="5917989" cy="4528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ject 18">
            <a:extLst>
              <a:ext uri="{FF2B5EF4-FFF2-40B4-BE49-F238E27FC236}">
                <a16:creationId xmlns:a16="http://schemas.microsoft.com/office/drawing/2014/main" id="{BE4BFB2F-077F-026B-E6FA-11CF7599E029}"/>
              </a:ext>
            </a:extLst>
          </p:cNvPr>
          <p:cNvSpPr txBox="1"/>
          <p:nvPr/>
        </p:nvSpPr>
        <p:spPr>
          <a:xfrm>
            <a:off x="6021470" y="5973184"/>
            <a:ext cx="628650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우리 반에서 얻은 결과와 비교해봅시다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9DAEA865-2AB2-A5A2-1144-864CEC9C5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486601"/>
              </p:ext>
            </p:extLst>
          </p:nvPr>
        </p:nvGraphicFramePr>
        <p:xfrm>
          <a:off x="1619630" y="1526309"/>
          <a:ext cx="10007220" cy="1140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722">
                  <a:extLst>
                    <a:ext uri="{9D8B030D-6E8A-4147-A177-3AD203B41FA5}">
                      <a16:colId xmlns:a16="http://schemas.microsoft.com/office/drawing/2014/main" val="1399165426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1607828310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3042154267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2216945558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2496059959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1510067578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2477579459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1496516616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1773245701"/>
                    </a:ext>
                  </a:extLst>
                </a:gridCol>
                <a:gridCol w="1000722">
                  <a:extLst>
                    <a:ext uri="{9D8B030D-6E8A-4147-A177-3AD203B41FA5}">
                      <a16:colId xmlns:a16="http://schemas.microsoft.com/office/drawing/2014/main" val="1117432879"/>
                    </a:ext>
                  </a:extLst>
                </a:gridCol>
              </a:tblGrid>
              <a:tr h="418445">
                <a:tc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1510900"/>
                  </a:ext>
                </a:extLst>
              </a:tr>
              <a:tr h="7222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나타날 확률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30.1%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17.6%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12.5%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9.7%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7.9%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6.7%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5.8%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5.1%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4.6%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1231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05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벤포드의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법칙</a:t>
            </a: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037605C0-5C71-A7F6-6E85-D9CA9660170A}"/>
              </a:ext>
            </a:extLst>
          </p:cNvPr>
          <p:cNvSpPr txBox="1"/>
          <p:nvPr/>
        </p:nvSpPr>
        <p:spPr>
          <a:xfrm>
            <a:off x="1503713" y="1446193"/>
            <a:ext cx="4506562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왜 이러한 결과가 나올까</a:t>
            </a:r>
            <a:r>
              <a:rPr lang="en-US" altLang="ko-KR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?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DA3CEAB5-9496-AB33-63AE-0465E33F263D}"/>
              </a:ext>
            </a:extLst>
          </p:cNvPr>
          <p:cNvSpPr txBox="1"/>
          <p:nvPr/>
        </p:nvSpPr>
        <p:spPr>
          <a:xfrm>
            <a:off x="1741654" y="2410479"/>
            <a:ext cx="10553745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1000  ⇒  2000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⇒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3000  ⇒  4000  ⇒ 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5000  ⇒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6000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</a:t>
            </a: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E3EBB401-245D-1266-B4E5-2F74075F6490}"/>
              </a:ext>
            </a:extLst>
          </p:cNvPr>
          <p:cNvSpPr txBox="1"/>
          <p:nvPr/>
        </p:nvSpPr>
        <p:spPr>
          <a:xfrm>
            <a:off x="1866133" y="3539591"/>
            <a:ext cx="8611368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⇒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7000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⇒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8000 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⇒ 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9000</a:t>
            </a:r>
            <a:endParaRPr kumimoji="0" lang="ko-KR" altLang="en-US" sz="2400" b="0" i="0" u="none" strike="noStrike" kern="1200" cap="none" spc="0" normalizeH="0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8B7A86CD-F0B6-ADF2-370B-E536D51FFB05}"/>
              </a:ext>
            </a:extLst>
          </p:cNvPr>
          <p:cNvSpPr txBox="1"/>
          <p:nvPr/>
        </p:nvSpPr>
        <p:spPr>
          <a:xfrm>
            <a:off x="2462335" y="2007259"/>
            <a:ext cx="957141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2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배</a:t>
            </a:r>
          </a:p>
        </p:txBody>
      </p:sp>
      <p:sp>
        <p:nvSpPr>
          <p:cNvPr id="14" name="Object 18">
            <a:extLst>
              <a:ext uri="{FF2B5EF4-FFF2-40B4-BE49-F238E27FC236}">
                <a16:creationId xmlns:a16="http://schemas.microsoft.com/office/drawing/2014/main" id="{53007BFF-8CC6-FA8D-27DA-EAA3A0813FA1}"/>
              </a:ext>
            </a:extLst>
          </p:cNvPr>
          <p:cNvSpPr txBox="1"/>
          <p:nvPr/>
        </p:nvSpPr>
        <p:spPr>
          <a:xfrm>
            <a:off x="3597254" y="2044505"/>
            <a:ext cx="114300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1.5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배</a:t>
            </a: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340226E7-446C-1B43-A563-665822C652BA}"/>
              </a:ext>
            </a:extLst>
          </p:cNvPr>
          <p:cNvSpPr txBox="1"/>
          <p:nvPr/>
        </p:nvSpPr>
        <p:spPr>
          <a:xfrm>
            <a:off x="4805382" y="2010860"/>
            <a:ext cx="114300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1.3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배</a:t>
            </a: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5AA4463D-F4B9-B6A3-691D-8857D7815A7A}"/>
              </a:ext>
            </a:extLst>
          </p:cNvPr>
          <p:cNvSpPr txBox="1"/>
          <p:nvPr/>
        </p:nvSpPr>
        <p:spPr>
          <a:xfrm>
            <a:off x="5939508" y="1989803"/>
            <a:ext cx="144379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1.25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배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8EE13C6-04B9-570D-C03D-F91EF8969E67}"/>
              </a:ext>
            </a:extLst>
          </p:cNvPr>
          <p:cNvSpPr txBox="1"/>
          <p:nvPr/>
        </p:nvSpPr>
        <p:spPr>
          <a:xfrm>
            <a:off x="7206703" y="1983143"/>
            <a:ext cx="114300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1.2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배</a:t>
            </a: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A310CD9B-88EB-EB02-C130-FF36FD7B15CB}"/>
              </a:ext>
            </a:extLst>
          </p:cNvPr>
          <p:cNvSpPr txBox="1"/>
          <p:nvPr/>
        </p:nvSpPr>
        <p:spPr>
          <a:xfrm>
            <a:off x="1503713" y="3152058"/>
            <a:ext cx="135029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1.17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배</a:t>
            </a: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9687D584-5AA0-DD2B-1B99-2BF28AC042E8}"/>
              </a:ext>
            </a:extLst>
          </p:cNvPr>
          <p:cNvSpPr txBox="1"/>
          <p:nvPr/>
        </p:nvSpPr>
        <p:spPr>
          <a:xfrm>
            <a:off x="2920170" y="3087368"/>
            <a:ext cx="135029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1.14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843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배</a:t>
            </a: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ECFF990D-CF75-8706-9F52-4841AE630714}"/>
              </a:ext>
            </a:extLst>
          </p:cNvPr>
          <p:cNvSpPr txBox="1"/>
          <p:nvPr/>
        </p:nvSpPr>
        <p:spPr>
          <a:xfrm>
            <a:off x="4078359" y="3069264"/>
            <a:ext cx="170563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1.125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배</a:t>
            </a:r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7FCEDCB7-131F-0D61-E988-44F3F4C54A13}"/>
              </a:ext>
            </a:extLst>
          </p:cNvPr>
          <p:cNvSpPr txBox="1"/>
          <p:nvPr/>
        </p:nvSpPr>
        <p:spPr>
          <a:xfrm>
            <a:off x="1557865" y="4425754"/>
            <a:ext cx="10207076" cy="1569660"/>
          </a:xfrm>
          <a:prstGeom prst="rect">
            <a:avLst/>
          </a:prstGeom>
          <a:noFill/>
          <a:ln w="63500">
            <a:solidFill>
              <a:srgbClr val="783E94"/>
            </a:solidFill>
          </a:ln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-1000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에서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2000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으로 바뀌려면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200%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가 </a:t>
            </a:r>
            <a:r>
              <a:rPr kumimoji="0" lang="ko-KR" altLang="en-US" sz="24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되어야하지만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8000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에서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9000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으로 바뀌려면 </a:t>
            </a: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112.5%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가 되면 되므로 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앞 자리 숫자가 작은 숫자에 오래 머무르는 경향</a:t>
            </a:r>
            <a:endParaRPr kumimoji="0" lang="en-US" altLang="ko-KR" sz="2400" b="0" i="0" u="none" strike="noStrike" kern="1200" cap="none" spc="0" normalizeH="0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기하급수적으로 성장하는 숫자들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은 </a:t>
            </a:r>
            <a:r>
              <a:rPr kumimoji="0" lang="ko-KR" altLang="en-US" sz="24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벤포드의</a:t>
            </a: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법칙을 따르는 경향</a:t>
            </a:r>
            <a:endParaRPr kumimoji="0" lang="en-US" altLang="ko-KR" sz="2400" b="0" i="0" u="none" strike="noStrike" kern="1200" cap="none" spc="0" normalizeH="0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97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수업의 내용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7FA0B02-D35D-0B4D-C14B-E138A42F78E6}"/>
              </a:ext>
            </a:extLst>
          </p:cNvPr>
          <p:cNvSpPr/>
          <p:nvPr/>
        </p:nvSpPr>
        <p:spPr>
          <a:xfrm>
            <a:off x="2136708" y="1595536"/>
            <a:ext cx="9162661" cy="559836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학년에 적용 가능한 수업</a:t>
            </a:r>
          </a:p>
        </p:txBody>
      </p:sp>
      <p:grpSp>
        <p:nvGrpSpPr>
          <p:cNvPr id="48" name="그룹 1003">
            <a:extLst>
              <a:ext uri="{FF2B5EF4-FFF2-40B4-BE49-F238E27FC236}">
                <a16:creationId xmlns:a16="http://schemas.microsoft.com/office/drawing/2014/main" id="{29994BA1-A828-8D19-1EC5-0459845C0432}"/>
              </a:ext>
            </a:extLst>
          </p:cNvPr>
          <p:cNvGrpSpPr/>
          <p:nvPr/>
        </p:nvGrpSpPr>
        <p:grpSpPr>
          <a:xfrm>
            <a:off x="3485028" y="3094431"/>
            <a:ext cx="3643397" cy="45719"/>
            <a:chOff x="6348952" y="6075671"/>
            <a:chExt cx="5693806" cy="42857"/>
          </a:xfrm>
        </p:grpSpPr>
        <p:pic>
          <p:nvPicPr>
            <p:cNvPr id="49" name="Object 8">
              <a:extLst>
                <a:ext uri="{FF2B5EF4-FFF2-40B4-BE49-F238E27FC236}">
                  <a16:creationId xmlns:a16="http://schemas.microsoft.com/office/drawing/2014/main" id="{B680D241-F141-E822-D1DE-6392AE8AD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348952" y="6075671"/>
              <a:ext cx="5693806" cy="42857"/>
            </a:xfrm>
            <a:prstGeom prst="rect">
              <a:avLst/>
            </a:prstGeom>
          </p:spPr>
        </p:pic>
      </p:grpSp>
      <p:grpSp>
        <p:nvGrpSpPr>
          <p:cNvPr id="50" name="그룹 1007">
            <a:extLst>
              <a:ext uri="{FF2B5EF4-FFF2-40B4-BE49-F238E27FC236}">
                <a16:creationId xmlns:a16="http://schemas.microsoft.com/office/drawing/2014/main" id="{79F52A5F-61EB-4C2B-1E50-DF07DFAE07DC}"/>
              </a:ext>
            </a:extLst>
          </p:cNvPr>
          <p:cNvGrpSpPr/>
          <p:nvPr/>
        </p:nvGrpSpPr>
        <p:grpSpPr>
          <a:xfrm>
            <a:off x="2065372" y="2491272"/>
            <a:ext cx="2624207" cy="1238639"/>
            <a:chOff x="2246373" y="5270930"/>
            <a:chExt cx="4101042" cy="1652339"/>
          </a:xfrm>
        </p:grpSpPr>
        <p:pic>
          <p:nvPicPr>
            <p:cNvPr id="51" name="Object 22">
              <a:extLst>
                <a:ext uri="{FF2B5EF4-FFF2-40B4-BE49-F238E27FC236}">
                  <a16:creationId xmlns:a16="http://schemas.microsoft.com/office/drawing/2014/main" id="{5D4C99A0-C721-4EED-F074-A635C0815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246373" y="5270930"/>
              <a:ext cx="4101042" cy="1652339"/>
            </a:xfrm>
            <a:prstGeom prst="rect">
              <a:avLst/>
            </a:prstGeom>
          </p:spPr>
        </p:pic>
      </p:grpSp>
      <p:sp>
        <p:nvSpPr>
          <p:cNvPr id="52" name="Object 26">
            <a:extLst>
              <a:ext uri="{FF2B5EF4-FFF2-40B4-BE49-F238E27FC236}">
                <a16:creationId xmlns:a16="http://schemas.microsoft.com/office/drawing/2014/main" id="{D5A76996-8BF7-4A61-0CF3-91BC2175B9FD}"/>
              </a:ext>
            </a:extLst>
          </p:cNvPr>
          <p:cNvSpPr txBox="1"/>
          <p:nvPr/>
        </p:nvSpPr>
        <p:spPr>
          <a:xfrm>
            <a:off x="1976618" y="2700864"/>
            <a:ext cx="2851965" cy="76944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고</a:t>
            </a:r>
            <a:r>
              <a:rPr lang="en-US" altLang="ko-KR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1</a:t>
            </a:r>
          </a:p>
          <a:p>
            <a:pPr lvl="0" algn="ctr">
              <a:defRPr/>
            </a:pPr>
            <a:r>
              <a:rPr lang="ko-KR" altLang="en-US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수학 </a:t>
            </a:r>
            <a:r>
              <a:rPr lang="en-US" altLang="ko-KR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:</a:t>
            </a:r>
            <a:r>
              <a:rPr lang="ko-KR" altLang="en-US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 경우의 수</a:t>
            </a:r>
          </a:p>
        </p:txBody>
      </p:sp>
      <p:grpSp>
        <p:nvGrpSpPr>
          <p:cNvPr id="59" name="그룹 1003">
            <a:extLst>
              <a:ext uri="{FF2B5EF4-FFF2-40B4-BE49-F238E27FC236}">
                <a16:creationId xmlns:a16="http://schemas.microsoft.com/office/drawing/2014/main" id="{28E763C8-64BE-A2A3-F788-6560168FEED3}"/>
              </a:ext>
            </a:extLst>
          </p:cNvPr>
          <p:cNvGrpSpPr/>
          <p:nvPr/>
        </p:nvGrpSpPr>
        <p:grpSpPr>
          <a:xfrm>
            <a:off x="7244251" y="3096944"/>
            <a:ext cx="2102746" cy="45719"/>
            <a:chOff x="6348952" y="6075671"/>
            <a:chExt cx="5693806" cy="42857"/>
          </a:xfrm>
        </p:grpSpPr>
        <p:pic>
          <p:nvPicPr>
            <p:cNvPr id="60" name="Object 8">
              <a:extLst>
                <a:ext uri="{FF2B5EF4-FFF2-40B4-BE49-F238E27FC236}">
                  <a16:creationId xmlns:a16="http://schemas.microsoft.com/office/drawing/2014/main" id="{69073747-7835-A793-05F8-5826D1A1F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348952" y="6075671"/>
              <a:ext cx="5693806" cy="42857"/>
            </a:xfrm>
            <a:prstGeom prst="rect">
              <a:avLst/>
            </a:prstGeom>
          </p:spPr>
        </p:pic>
      </p:grpSp>
      <p:grpSp>
        <p:nvGrpSpPr>
          <p:cNvPr id="53" name="그룹 1008">
            <a:extLst>
              <a:ext uri="{FF2B5EF4-FFF2-40B4-BE49-F238E27FC236}">
                <a16:creationId xmlns:a16="http://schemas.microsoft.com/office/drawing/2014/main" id="{2B94A6DA-B70B-D15E-C525-F5426EC88BF6}"/>
              </a:ext>
            </a:extLst>
          </p:cNvPr>
          <p:cNvGrpSpPr/>
          <p:nvPr/>
        </p:nvGrpSpPr>
        <p:grpSpPr>
          <a:xfrm>
            <a:off x="5010233" y="2486072"/>
            <a:ext cx="2668976" cy="1278172"/>
            <a:chOff x="7083938" y="5270930"/>
            <a:chExt cx="4101031" cy="1652339"/>
          </a:xfrm>
        </p:grpSpPr>
        <p:pic>
          <p:nvPicPr>
            <p:cNvPr id="54" name="Object 29">
              <a:extLst>
                <a:ext uri="{FF2B5EF4-FFF2-40B4-BE49-F238E27FC236}">
                  <a16:creationId xmlns:a16="http://schemas.microsoft.com/office/drawing/2014/main" id="{3BB71210-C632-9B9E-BA1B-206290F45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083938" y="5270930"/>
              <a:ext cx="4101031" cy="1652339"/>
            </a:xfrm>
            <a:prstGeom prst="rect">
              <a:avLst/>
            </a:prstGeom>
          </p:spPr>
        </p:pic>
      </p:grpSp>
      <p:sp>
        <p:nvSpPr>
          <p:cNvPr id="55" name="Object 32">
            <a:extLst>
              <a:ext uri="{FF2B5EF4-FFF2-40B4-BE49-F238E27FC236}">
                <a16:creationId xmlns:a16="http://schemas.microsoft.com/office/drawing/2014/main" id="{DA58232A-B51F-1B3D-479C-309B4154C011}"/>
              </a:ext>
            </a:extLst>
          </p:cNvPr>
          <p:cNvSpPr txBox="1"/>
          <p:nvPr/>
        </p:nvSpPr>
        <p:spPr>
          <a:xfrm>
            <a:off x="4965081" y="2709539"/>
            <a:ext cx="2900628" cy="113877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고</a:t>
            </a:r>
            <a:r>
              <a:rPr lang="en-US" altLang="ko-KR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2</a:t>
            </a:r>
          </a:p>
          <a:p>
            <a:pPr lvl="0" algn="ctr">
              <a:defRPr/>
            </a:pPr>
            <a:r>
              <a:rPr lang="ko-KR" altLang="en-US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수</a:t>
            </a:r>
            <a:r>
              <a:rPr lang="en-US" altLang="ko-KR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1</a:t>
            </a:r>
            <a:r>
              <a:rPr lang="ko-KR" altLang="en-US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:</a:t>
            </a:r>
            <a:r>
              <a:rPr lang="ko-KR" altLang="en-US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 로그의 활용</a:t>
            </a:r>
          </a:p>
          <a:p>
            <a:pPr lvl="0" algn="ctr">
              <a:defRPr/>
            </a:pPr>
            <a:endParaRPr lang="ko-KR" altLang="en-US" sz="2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"/>
            </a:endParaRPr>
          </a:p>
        </p:txBody>
      </p:sp>
      <p:grpSp>
        <p:nvGrpSpPr>
          <p:cNvPr id="56" name="그룹 1009">
            <a:extLst>
              <a:ext uri="{FF2B5EF4-FFF2-40B4-BE49-F238E27FC236}">
                <a16:creationId xmlns:a16="http://schemas.microsoft.com/office/drawing/2014/main" id="{003350AD-B51A-D36F-7DE8-4ED6AE8F717A}"/>
              </a:ext>
            </a:extLst>
          </p:cNvPr>
          <p:cNvGrpSpPr/>
          <p:nvPr/>
        </p:nvGrpSpPr>
        <p:grpSpPr>
          <a:xfrm>
            <a:off x="8167709" y="2486072"/>
            <a:ext cx="2624200" cy="1238639"/>
            <a:chOff x="11938294" y="5270930"/>
            <a:chExt cx="4101031" cy="1652339"/>
          </a:xfrm>
        </p:grpSpPr>
        <p:pic>
          <p:nvPicPr>
            <p:cNvPr id="57" name="Object 33">
              <a:extLst>
                <a:ext uri="{FF2B5EF4-FFF2-40B4-BE49-F238E27FC236}">
                  <a16:creationId xmlns:a16="http://schemas.microsoft.com/office/drawing/2014/main" id="{D09AC8A3-F1B9-F664-C895-C6847F079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1938294" y="5270930"/>
              <a:ext cx="4101031" cy="1652339"/>
            </a:xfrm>
            <a:prstGeom prst="rect">
              <a:avLst/>
            </a:prstGeom>
          </p:spPr>
        </p:pic>
      </p:grpSp>
      <p:sp>
        <p:nvSpPr>
          <p:cNvPr id="58" name="Object 32">
            <a:extLst>
              <a:ext uri="{FF2B5EF4-FFF2-40B4-BE49-F238E27FC236}">
                <a16:creationId xmlns:a16="http://schemas.microsoft.com/office/drawing/2014/main" id="{2FDF90EC-3315-CEF4-918D-A19E0C487DB7}"/>
              </a:ext>
            </a:extLst>
          </p:cNvPr>
          <p:cNvSpPr txBox="1"/>
          <p:nvPr/>
        </p:nvSpPr>
        <p:spPr>
          <a:xfrm>
            <a:off x="8123488" y="2601541"/>
            <a:ext cx="2851965" cy="107721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</a:t>
            </a:r>
            <a:r>
              <a:rPr lang="en-US" altLang="ko-KR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</a:p>
          <a:p>
            <a:pPr lvl="0" algn="ctr">
              <a:defRPr/>
            </a:pPr>
            <a:r>
              <a:rPr lang="ko-KR" altLang="en-US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확률과 통계</a:t>
            </a:r>
            <a:r>
              <a:rPr lang="en-US" altLang="ko-KR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00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2000" dirty="0" err="1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큰수의</a:t>
            </a:r>
            <a:r>
              <a:rPr lang="ko-KR" altLang="en-US" sz="20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법칙</a:t>
            </a:r>
          </a:p>
        </p:txBody>
      </p:sp>
      <p:sp>
        <p:nvSpPr>
          <p:cNvPr id="61" name="Object 27">
            <a:extLst>
              <a:ext uri="{FF2B5EF4-FFF2-40B4-BE49-F238E27FC236}">
                <a16:creationId xmlns:a16="http://schemas.microsoft.com/office/drawing/2014/main" id="{9B0781CE-FF62-C4B3-EA12-EFD6AAA1717E}"/>
              </a:ext>
            </a:extLst>
          </p:cNvPr>
          <p:cNvSpPr txBox="1"/>
          <p:nvPr/>
        </p:nvSpPr>
        <p:spPr>
          <a:xfrm>
            <a:off x="1964463" y="3960019"/>
            <a:ext cx="3041130" cy="107721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1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이 나오는 경우의 수가</a:t>
            </a:r>
          </a:p>
          <a:p>
            <a:pPr lvl="0">
              <a:defRPr/>
            </a:pP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많다는 것을 발견하고</a:t>
            </a:r>
          </a:p>
          <a:p>
            <a:pPr lvl="0">
              <a:defRPr/>
            </a:pP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체험학습에서 얻은 결과의</a:t>
            </a:r>
          </a:p>
          <a:p>
            <a:pPr lvl="0">
              <a:defRPr/>
            </a:pP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이유에 대해 추측할 수 있음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.</a:t>
            </a:r>
          </a:p>
        </p:txBody>
      </p:sp>
      <p:sp>
        <p:nvSpPr>
          <p:cNvPr id="62" name="Object 28">
            <a:extLst>
              <a:ext uri="{FF2B5EF4-FFF2-40B4-BE49-F238E27FC236}">
                <a16:creationId xmlns:a16="http://schemas.microsoft.com/office/drawing/2014/main" id="{E11E0EE6-360E-7231-FE36-95C0D8C76B5F}"/>
              </a:ext>
            </a:extLst>
          </p:cNvPr>
          <p:cNvSpPr txBox="1"/>
          <p:nvPr/>
        </p:nvSpPr>
        <p:spPr>
          <a:xfrm>
            <a:off x="4927846" y="3979383"/>
            <a:ext cx="2751363" cy="107721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1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이 나올 확률이 큰 것을 발견하고 로그를 활용하여</a:t>
            </a:r>
          </a:p>
          <a:p>
            <a:pPr lvl="0">
              <a:defRPr/>
            </a:pPr>
            <a:r>
              <a:rPr lang="ko-KR" altLang="en-US" sz="16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벤포드의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 법칙을 이해할 수 있음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.</a:t>
            </a:r>
          </a:p>
        </p:txBody>
      </p:sp>
      <p:sp>
        <p:nvSpPr>
          <p:cNvPr id="63" name="Object 27">
            <a:extLst>
              <a:ext uri="{FF2B5EF4-FFF2-40B4-BE49-F238E27FC236}">
                <a16:creationId xmlns:a16="http://schemas.microsoft.com/office/drawing/2014/main" id="{05A87012-543B-7388-9518-D3583C591DD2}"/>
              </a:ext>
            </a:extLst>
          </p:cNvPr>
          <p:cNvSpPr txBox="1"/>
          <p:nvPr/>
        </p:nvSpPr>
        <p:spPr>
          <a:xfrm>
            <a:off x="8028465" y="3939850"/>
            <a:ext cx="3231841" cy="132343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 학생들의 데이터가</a:t>
            </a:r>
          </a:p>
          <a:p>
            <a:pPr lvl="0">
              <a:defRPr/>
            </a:pP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많아질 수록 </a:t>
            </a:r>
            <a:r>
              <a:rPr lang="en-US" altLang="ko-KR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나올 확률이 </a:t>
            </a:r>
            <a:r>
              <a:rPr lang="ko-KR" altLang="en-US" sz="16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벤포드의</a:t>
            </a: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법칙의 결과인 수학적 확률에 </a:t>
            </a:r>
            <a:r>
              <a:rPr lang="ko-KR" altLang="en-US" sz="16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가까워짐을</a:t>
            </a: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알아내면서</a:t>
            </a:r>
          </a:p>
          <a:p>
            <a:pPr lvl="0">
              <a:defRPr/>
            </a:pPr>
            <a:r>
              <a:rPr lang="ko-KR" altLang="en-US" sz="16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큰수의</a:t>
            </a: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법칙을 실험할 수 있음</a:t>
            </a:r>
            <a:r>
              <a:rPr lang="en-US" altLang="ko-KR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42" name="Object 27">
            <a:extLst>
              <a:ext uri="{FF2B5EF4-FFF2-40B4-BE49-F238E27FC236}">
                <a16:creationId xmlns:a16="http://schemas.microsoft.com/office/drawing/2014/main" id="{F9F3F4FE-A4F7-2BEE-49DE-12BFDDA75AD6}"/>
              </a:ext>
            </a:extLst>
          </p:cNvPr>
          <p:cNvSpPr txBox="1"/>
          <p:nvPr/>
        </p:nvSpPr>
        <p:spPr>
          <a:xfrm>
            <a:off x="2136708" y="6083158"/>
            <a:ext cx="7412763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*</a:t>
            </a:r>
            <a:r>
              <a:rPr kumimoji="0" lang="ko-KR" altLang="en-US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본 수업 </a:t>
            </a:r>
            <a:r>
              <a:rPr kumimoji="0" lang="en-US" altLang="ko-KR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PPT</a:t>
            </a:r>
            <a:r>
              <a:rPr kumimoji="0" lang="ko-KR" altLang="en-US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는 로그를 </a:t>
            </a:r>
            <a:r>
              <a:rPr kumimoji="0" lang="ko-KR" altLang="en-US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알고있다고</a:t>
            </a:r>
            <a:r>
              <a:rPr kumimoji="0" lang="ko-KR" altLang="en-US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 가정하고 제작한 </a:t>
            </a:r>
            <a:r>
              <a:rPr kumimoji="0" lang="en-US" altLang="ko-KR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PPT</a:t>
            </a:r>
            <a:r>
              <a:rPr kumimoji="0" lang="ko-KR" altLang="en-US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임</a:t>
            </a:r>
            <a:r>
              <a:rPr kumimoji="0" lang="en-US" altLang="ko-KR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10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벤포드의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법칙</a:t>
            </a: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523C8E8D-A7CF-5B84-6C8F-A23346F86652}"/>
              </a:ext>
            </a:extLst>
          </p:cNvPr>
          <p:cNvSpPr txBox="1"/>
          <p:nvPr/>
        </p:nvSpPr>
        <p:spPr>
          <a:xfrm>
            <a:off x="1478121" y="1456492"/>
            <a:ext cx="10139458" cy="95410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자연현상이나 사회현상에서 여러 가지 수치로 나타나는 데이터의 첫 번째 숫자가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N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인 비율은 </a:t>
            </a:r>
            <a:endParaRPr lang="en-US" altLang="ko-KR" sz="2800" dirty="0">
              <a:solidFill>
                <a:schemeClr val="bg1">
                  <a:lumMod val="95000"/>
                  <a:lumOff val="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601003A0-1DB7-F222-98FB-377F9F93E35E}"/>
              </a:ext>
            </a:extLst>
          </p:cNvPr>
          <p:cNvSpPr txBox="1"/>
          <p:nvPr/>
        </p:nvSpPr>
        <p:spPr>
          <a:xfrm>
            <a:off x="4214716" y="2796340"/>
            <a:ext cx="5784357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P(N)=log(N+1)-</a:t>
            </a:r>
            <a:r>
              <a:rPr kumimoji="0" lang="en-US" altLang="ko-KR" sz="40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logN</a:t>
            </a:r>
            <a:endParaRPr kumimoji="0" lang="en-US" altLang="ko-KR" sz="4000" b="0" i="0" u="none" strike="noStrike" kern="1200" cap="none" spc="0" normalizeH="0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09C3CE28-90B2-3D3D-6955-281FB3F4E05B}"/>
              </a:ext>
            </a:extLst>
          </p:cNvPr>
          <p:cNvSpPr txBox="1"/>
          <p:nvPr/>
        </p:nvSpPr>
        <p:spPr>
          <a:xfrm>
            <a:off x="1591674" y="4724370"/>
            <a:ext cx="10139458" cy="1384995"/>
          </a:xfrm>
          <a:prstGeom prst="rect">
            <a:avLst/>
          </a:prstGeom>
          <a:noFill/>
          <a:ln w="63500">
            <a:solidFill>
              <a:srgbClr val="783E94"/>
            </a:solidFill>
          </a:ln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벤포드의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법칙은 이론을 바탕으로 한 결과가 아님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자연현상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사회현상에서 발견할 수 있는 여러가지 데이터를 조사해보니 이러한 결과가 나온 것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346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벤포드의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법칙이 적용되는 경우는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5413560E-854D-075B-1ECB-52D6246F13F0}"/>
              </a:ext>
            </a:extLst>
          </p:cNvPr>
          <p:cNvSpPr txBox="1"/>
          <p:nvPr/>
        </p:nvSpPr>
        <p:spPr>
          <a:xfrm>
            <a:off x="1495424" y="1609725"/>
            <a:ext cx="9972675" cy="267765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양을 나타내는 데이터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;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0kg, 0m, 0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명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0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개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0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장</a:t>
            </a:r>
          </a:p>
          <a:p>
            <a:pPr lvl="0">
              <a:defRPr/>
            </a:pP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할당된 데이터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(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전화번호 등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)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가 아닌 측정된 데이터</a:t>
            </a:r>
          </a:p>
          <a:p>
            <a:pPr lvl="0">
              <a:defRPr/>
            </a:pP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범위가 넓은 데이터</a:t>
            </a:r>
          </a:p>
          <a:p>
            <a:pPr lvl="0">
              <a:defRPr/>
            </a:pP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최솟값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최댓값으로 제한되지 않은 데이터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;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cf.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사람의 키</a:t>
            </a:r>
          </a:p>
          <a:p>
            <a:pPr lvl="0">
              <a:defRPr/>
            </a:pP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혼합된 모집단</a:t>
            </a:r>
          </a:p>
          <a:p>
            <a:pPr lvl="0">
              <a:defRPr/>
            </a:pP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데이터가 많을수록 좋음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FC9269CD-DA68-9D40-62D5-B4C59744ADEF}"/>
              </a:ext>
            </a:extLst>
          </p:cNvPr>
          <p:cNvSpPr txBox="1"/>
          <p:nvPr/>
        </p:nvSpPr>
        <p:spPr>
          <a:xfrm>
            <a:off x="1600200" y="5514393"/>
            <a:ext cx="6853260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이 중 일부에 해당하는 데이터에 적용됨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615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생각해봅시다</a:t>
            </a: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04937C72-3DD5-E010-2059-8E616A6DECF2}"/>
              </a:ext>
            </a:extLst>
          </p:cNvPr>
          <p:cNvSpPr txBox="1"/>
          <p:nvPr/>
        </p:nvSpPr>
        <p:spPr>
          <a:xfrm>
            <a:off x="1525840" y="1614109"/>
            <a:ext cx="10271125" cy="13849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이러한 조건을 어느정도 만족시켰음에도 불구하고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</a:p>
          <a:p>
            <a:pPr lvl="0">
              <a:defRPr/>
            </a:pP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우리가 찾은 첫 번째 숫자들의 비율과 </a:t>
            </a:r>
            <a:r>
              <a:rPr lang="ko-KR" alt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벤포드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법칙이 차이나는 이유는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613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큰수의</a:t>
            </a:r>
            <a:r>
              <a:rPr lang="ko-KR" altLang="en-US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법칙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8E005798-C4B4-58DA-D4B6-CF4E10DE3900}"/>
              </a:ext>
            </a:extLst>
          </p:cNvPr>
          <p:cNvSpPr txBox="1"/>
          <p:nvPr/>
        </p:nvSpPr>
        <p:spPr>
          <a:xfrm>
            <a:off x="1603334" y="1640592"/>
            <a:ext cx="10121942" cy="2246769"/>
          </a:xfrm>
          <a:prstGeom prst="rect">
            <a:avLst/>
          </a:prstGeom>
          <a:noFill/>
          <a:ln w="63500">
            <a:solidFill>
              <a:srgbClr val="783E94"/>
            </a:solidFill>
          </a:ln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어떤 시행에서 사건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A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가 일어날 수학적 확률이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p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일 때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</a:p>
          <a:p>
            <a:pPr lvl="0">
              <a:defRPr/>
            </a:pP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n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회의 독립시행에서 사건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A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가 일어나는 횟수를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X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라고 하면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</a:p>
          <a:p>
            <a:pPr lvl="0">
              <a:defRPr/>
            </a:pP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아무리 작은 임의의 양수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h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를 택하여도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n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이 커짐에 따라</a:t>
            </a:r>
          </a:p>
          <a:p>
            <a:pPr lvl="0">
              <a:defRPr/>
            </a:pPr>
            <a:endParaRPr lang="ko-KR" altLang="en-US" sz="2800" dirty="0">
              <a:solidFill>
                <a:schemeClr val="bg1">
                  <a:lumMod val="95000"/>
                  <a:lumOff val="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  <a:p>
            <a:pPr lvl="0">
              <a:defRPr/>
            </a:pP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확률                         는 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에 가까워진다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DE6FD7B4-10C7-B04A-C485-E9AF5287201C}"/>
              </a:ext>
            </a:extLst>
          </p:cNvPr>
          <p:cNvSpPr txBox="1"/>
          <p:nvPr/>
        </p:nvSpPr>
        <p:spPr>
          <a:xfrm>
            <a:off x="1579776" y="5403458"/>
            <a:ext cx="10372725" cy="95410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=&gt;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모둠에서 구한 수로 계산한 비율보다 반 전체에서 구한 수로 계산한 비율이 </a:t>
            </a:r>
            <a:r>
              <a:rPr kumimoji="0" lang="ko-KR" altLang="en-US" sz="28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벤포드의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법칙에 가까워졌는지 살펴보자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45D2C061-227D-F984-C2B4-82BFE223FAEC}"/>
              </a:ext>
            </a:extLst>
          </p:cNvPr>
          <p:cNvSpPr txBox="1"/>
          <p:nvPr/>
        </p:nvSpPr>
        <p:spPr>
          <a:xfrm>
            <a:off x="1579776" y="4698856"/>
            <a:ext cx="7143749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n(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표본의 크기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)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이 충분히 크지 않기 때문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!</a:t>
            </a:r>
            <a:endParaRPr kumimoji="0" lang="ko-KR" altLang="en-US" sz="2800" b="0" i="0" u="none" strike="noStrike" kern="1200" cap="none" spc="0" normalizeH="0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자유형 1006">
                <a:extLst>
                  <a:ext uri="{FF2B5EF4-FFF2-40B4-BE49-F238E27FC236}">
                    <a16:creationId xmlns:a16="http://schemas.microsoft.com/office/drawing/2014/main" id="{FFFDAA26-F863-9155-58BD-9F8B127B6E24}"/>
                  </a:ext>
                </a:extLst>
              </p:cNvPr>
              <p:cNvSpPr/>
              <p:nvPr/>
            </p:nvSpPr>
            <p:spPr>
              <a:xfrm>
                <a:off x="2475125" y="3050918"/>
                <a:ext cx="2676525" cy="98869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  <p:txBody>
              <a:bodyPr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 sz="200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sym typeface="Cambria Math"/>
                        </a:rPr>
                        <m:t>𝑃</m:t>
                      </m:r>
                      <m:d>
                        <m:dPr>
                          <m:ctrlPr>
                            <a:rPr lang="ar-AE" sz="2000" i="1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sym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ar-AE" sz="2000" i="1">
                                  <a:solidFill>
                                    <a:schemeClr val="bg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2000" i="1">
                                      <a:solidFill>
                                        <a:schemeClr val="bg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sym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ar-AE" sz="2000" i="1">
                                      <a:solidFill>
                                        <a:schemeClr val="bg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/>
                                      <a:sym typeface="Cambria Math"/>
                                    </a:rPr>
                                    <m:t>𝑋</m:t>
                                  </m:r>
                                </m:num>
                                <m:den>
                                  <m:r>
                                    <a:rPr lang="ar-AE" sz="2000" i="1">
                                      <a:solidFill>
                                        <a:schemeClr val="bg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/>
                                      <a:sym typeface="Cambria Math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ar-AE" sz="2000" i="1">
                                  <a:solidFill>
                                    <a:schemeClr val="bg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sym typeface="Cambria Math"/>
                                </a:rPr>
                                <m:t>−</m:t>
                              </m:r>
                              <m:r>
                                <a:rPr lang="ar-AE" sz="2000" i="1">
                                  <a:solidFill>
                                    <a:schemeClr val="bg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sym typeface="Cambria Math"/>
                                </a:rPr>
                                <m:t>𝑝</m:t>
                              </m:r>
                            </m:e>
                          </m:d>
                          <m:r>
                            <a:rPr lang="ar-AE" sz="2000" i="1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sym typeface="Cambria Math"/>
                            </a:rPr>
                            <m:t>&lt;</m:t>
                          </m:r>
                          <m:r>
                            <a:rPr lang="ar-AE" sz="2000" i="1">
                              <a:solidFill>
                                <a:schemeClr val="bg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sym typeface="Cambria Math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ar-AE" sz="105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7" name="자유형 1006">
                <a:extLst>
                  <a:ext uri="{FF2B5EF4-FFF2-40B4-BE49-F238E27FC236}">
                    <a16:creationId xmlns:a16="http://schemas.microsoft.com/office/drawing/2014/main" id="{FFFDAA26-F863-9155-58BD-9F8B127B6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125" y="3050918"/>
                <a:ext cx="2676525" cy="98869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14400" h="914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47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벤포드의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법칙이 적용되는 실생활 예시 찾기</a:t>
            </a: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A700D378-D11D-7B49-9F9A-59E8FE8CE86E}"/>
              </a:ext>
            </a:extLst>
          </p:cNvPr>
          <p:cNvSpPr txBox="1"/>
          <p:nvPr/>
        </p:nvSpPr>
        <p:spPr>
          <a:xfrm>
            <a:off x="1508379" y="1533525"/>
            <a:ext cx="10306050" cy="13849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참고</a:t>
            </a: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)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ko-KR" alt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벤포드의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법칙이 적용되는 데이터들을 </a:t>
            </a:r>
            <a:r>
              <a:rPr lang="ko-KR" alt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모아놓은</a:t>
            </a:r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사이트</a:t>
            </a:r>
          </a:p>
          <a:p>
            <a:pPr lvl="0">
              <a:defRPr/>
            </a:pPr>
            <a:r>
              <a:rPr lang="en-US" altLang="ko-KR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https://testingbenfordslaw.com/products-of-distinct-primorial-numbers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B5595CBD-75E4-2DDD-48E5-4A53134F97E4}"/>
              </a:ext>
            </a:extLst>
          </p:cNvPr>
          <p:cNvSpPr txBox="1"/>
          <p:nvPr/>
        </p:nvSpPr>
        <p:spPr>
          <a:xfrm>
            <a:off x="1508379" y="3838575"/>
            <a:ext cx="10306050" cy="13849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벤포드의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법칙이 적용되는 예시는 아주 많습니다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개인의 진로에 따라 심화학습을 하고 보고서로 작성해봅시다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(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프린트 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3</a:t>
            </a:r>
            <a:r>
              <a:rPr kumimoji="0" lang="ko-KR" altLang="en-US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쪽</a:t>
            </a:r>
            <a:r>
              <a:rPr kumimoji="0" lang="en-US" altLang="ko-KR" sz="28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75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8198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C139DD9-CE44-3064-A1D4-041FC3BB44A5}"/>
              </a:ext>
            </a:extLst>
          </p:cNvPr>
          <p:cNvSpPr/>
          <p:nvPr/>
        </p:nvSpPr>
        <p:spPr>
          <a:xfrm>
            <a:off x="1971868" y="1530221"/>
            <a:ext cx="9131559" cy="356429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6CC96E59-45F5-C794-04CE-157926C04B23}"/>
              </a:ext>
            </a:extLst>
          </p:cNvPr>
          <p:cNvSpPr txBox="1"/>
          <p:nvPr/>
        </p:nvSpPr>
        <p:spPr>
          <a:xfrm>
            <a:off x="2917025" y="939273"/>
            <a:ext cx="7250234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  <a:r>
              <a: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에버랜드 체험학습 연계 수업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2E40D9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8DD635E0-45B8-9A0D-53FC-4F9270A9FD4C}"/>
              </a:ext>
            </a:extLst>
          </p:cNvPr>
          <p:cNvSpPr txBox="1"/>
          <p:nvPr/>
        </p:nvSpPr>
        <p:spPr>
          <a:xfrm>
            <a:off x="3397716" y="2518943"/>
            <a:ext cx="6527375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THANK YOU</a:t>
            </a: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7B74B3E8-1C7E-CCDE-64F4-C3B2FA5FF81E}"/>
              </a:ext>
            </a:extLst>
          </p:cNvPr>
          <p:cNvSpPr txBox="1"/>
          <p:nvPr/>
        </p:nvSpPr>
        <p:spPr>
          <a:xfrm>
            <a:off x="3397715" y="4453153"/>
            <a:ext cx="652737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&lt;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첫 번째 숫자가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1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이 나올 확률은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A217D5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?&gt;</a:t>
            </a:r>
          </a:p>
        </p:txBody>
      </p:sp>
    </p:spTree>
    <p:extLst>
      <p:ext uri="{BB962C8B-B14F-4D97-AF65-F5344CB8AC3E}">
        <p14:creationId xmlns:p14="http://schemas.microsoft.com/office/powerpoint/2010/main" val="403224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수</a:t>
            </a:r>
            <a:r>
              <a:rPr lang="ko-KR" altLang="en-US" sz="4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 개요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004">
            <a:extLst>
              <a:ext uri="{FF2B5EF4-FFF2-40B4-BE49-F238E27FC236}">
                <a16:creationId xmlns:a16="http://schemas.microsoft.com/office/drawing/2014/main" id="{D265A36D-0274-41F8-F1D2-6FCCEB59163F}"/>
              </a:ext>
            </a:extLst>
          </p:cNvPr>
          <p:cNvGrpSpPr/>
          <p:nvPr/>
        </p:nvGrpSpPr>
        <p:grpSpPr>
          <a:xfrm>
            <a:off x="6829299" y="1832761"/>
            <a:ext cx="5132545" cy="2173252"/>
            <a:chOff x="5647980" y="3076748"/>
            <a:chExt cx="7377576" cy="2863279"/>
          </a:xfrm>
        </p:grpSpPr>
        <p:pic>
          <p:nvPicPr>
            <p:cNvPr id="3" name="Object 11">
              <a:extLst>
                <a:ext uri="{FF2B5EF4-FFF2-40B4-BE49-F238E27FC236}">
                  <a16:creationId xmlns:a16="http://schemas.microsoft.com/office/drawing/2014/main" id="{820CF97C-BC88-491D-50E5-3278AD9B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647980" y="3076748"/>
              <a:ext cx="7377576" cy="2863279"/>
            </a:xfrm>
            <a:prstGeom prst="rect">
              <a:avLst/>
            </a:prstGeom>
          </p:spPr>
        </p:pic>
      </p:grpSp>
      <p:grpSp>
        <p:nvGrpSpPr>
          <p:cNvPr id="5" name="그룹 1008">
            <a:extLst>
              <a:ext uri="{FF2B5EF4-FFF2-40B4-BE49-F238E27FC236}">
                <a16:creationId xmlns:a16="http://schemas.microsoft.com/office/drawing/2014/main" id="{E437D950-B4A4-FFF8-8765-2D49022EC88E}"/>
              </a:ext>
            </a:extLst>
          </p:cNvPr>
          <p:cNvGrpSpPr/>
          <p:nvPr/>
        </p:nvGrpSpPr>
        <p:grpSpPr>
          <a:xfrm>
            <a:off x="3494259" y="1820647"/>
            <a:ext cx="5001541" cy="2185365"/>
            <a:chOff x="1726844" y="3076748"/>
            <a:chExt cx="7377576" cy="2863279"/>
          </a:xfrm>
        </p:grpSpPr>
        <p:pic>
          <p:nvPicPr>
            <p:cNvPr id="7" name="Object 24">
              <a:extLst>
                <a:ext uri="{FF2B5EF4-FFF2-40B4-BE49-F238E27FC236}">
                  <a16:creationId xmlns:a16="http://schemas.microsoft.com/office/drawing/2014/main" id="{471CB68F-9E91-DEE4-8F6F-700130295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726844" y="3076748"/>
              <a:ext cx="7377576" cy="2863279"/>
            </a:xfrm>
            <a:prstGeom prst="rect">
              <a:avLst/>
            </a:prstGeom>
          </p:spPr>
        </p:pic>
      </p:grpSp>
      <p:grpSp>
        <p:nvGrpSpPr>
          <p:cNvPr id="8" name="그룹 1009">
            <a:extLst>
              <a:ext uri="{FF2B5EF4-FFF2-40B4-BE49-F238E27FC236}">
                <a16:creationId xmlns:a16="http://schemas.microsoft.com/office/drawing/2014/main" id="{D2D769CC-A0C8-963E-6CAF-1CA075548268}"/>
              </a:ext>
            </a:extLst>
          </p:cNvPr>
          <p:cNvGrpSpPr/>
          <p:nvPr/>
        </p:nvGrpSpPr>
        <p:grpSpPr>
          <a:xfrm>
            <a:off x="1346748" y="1820646"/>
            <a:ext cx="4049145" cy="2185365"/>
            <a:chOff x="815897" y="2815091"/>
            <a:chExt cx="7942651" cy="2563317"/>
          </a:xfrm>
        </p:grpSpPr>
        <p:pic>
          <p:nvPicPr>
            <p:cNvPr id="10" name="Object 27">
              <a:extLst>
                <a:ext uri="{FF2B5EF4-FFF2-40B4-BE49-F238E27FC236}">
                  <a16:creationId xmlns:a16="http://schemas.microsoft.com/office/drawing/2014/main" id="{DD317A47-6834-F594-2918-86B88BD69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rot="5400000">
              <a:off x="3505564" y="125424"/>
              <a:ext cx="2563317" cy="7942651"/>
            </a:xfrm>
            <a:prstGeom prst="rect">
              <a:avLst/>
            </a:prstGeom>
          </p:spPr>
        </p:pic>
      </p:grpSp>
      <p:sp>
        <p:nvSpPr>
          <p:cNvPr id="12" name="Object 30">
            <a:extLst>
              <a:ext uri="{FF2B5EF4-FFF2-40B4-BE49-F238E27FC236}">
                <a16:creationId xmlns:a16="http://schemas.microsoft.com/office/drawing/2014/main" id="{6311CC00-C113-52A6-A784-F3BAC2499F26}"/>
              </a:ext>
            </a:extLst>
          </p:cNvPr>
          <p:cNvSpPr txBox="1"/>
          <p:nvPr/>
        </p:nvSpPr>
        <p:spPr>
          <a:xfrm>
            <a:off x="1840966" y="2189877"/>
            <a:ext cx="2537014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체험학습 가기 전</a:t>
            </a:r>
            <a:endParaRPr 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Object 31">
            <a:extLst>
              <a:ext uri="{FF2B5EF4-FFF2-40B4-BE49-F238E27FC236}">
                <a16:creationId xmlns:a16="http://schemas.microsoft.com/office/drawing/2014/main" id="{D4E84C82-CB66-2D8B-3B5A-E91369BEF1CE}"/>
              </a:ext>
            </a:extLst>
          </p:cNvPr>
          <p:cNvSpPr txBox="1"/>
          <p:nvPr/>
        </p:nvSpPr>
        <p:spPr>
          <a:xfrm>
            <a:off x="2013188" y="3119496"/>
            <a:ext cx="2213457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모둠별</a:t>
            </a: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미션 부여</a:t>
            </a:r>
          </a:p>
        </p:txBody>
      </p:sp>
      <p:sp>
        <p:nvSpPr>
          <p:cNvPr id="16" name="Object 32">
            <a:extLst>
              <a:ext uri="{FF2B5EF4-FFF2-40B4-BE49-F238E27FC236}">
                <a16:creationId xmlns:a16="http://schemas.microsoft.com/office/drawing/2014/main" id="{24A085F4-83DD-C5EE-78CE-25E9F147B817}"/>
              </a:ext>
            </a:extLst>
          </p:cNvPr>
          <p:cNvSpPr txBox="1"/>
          <p:nvPr/>
        </p:nvSpPr>
        <p:spPr>
          <a:xfrm>
            <a:off x="5547150" y="2189876"/>
            <a:ext cx="2221634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체험학습</a:t>
            </a:r>
            <a:endParaRPr 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Object 33">
            <a:extLst>
              <a:ext uri="{FF2B5EF4-FFF2-40B4-BE49-F238E27FC236}">
                <a16:creationId xmlns:a16="http://schemas.microsoft.com/office/drawing/2014/main" id="{4E9D76DD-08FC-FD66-CBF7-6A0BC57F2A6F}"/>
              </a:ext>
            </a:extLst>
          </p:cNvPr>
          <p:cNvSpPr txBox="1"/>
          <p:nvPr/>
        </p:nvSpPr>
        <p:spPr>
          <a:xfrm>
            <a:off x="6013951" y="3115033"/>
            <a:ext cx="1302584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미션 실시</a:t>
            </a:r>
          </a:p>
        </p:txBody>
      </p:sp>
      <p:sp>
        <p:nvSpPr>
          <p:cNvPr id="20" name="Object 38">
            <a:extLst>
              <a:ext uri="{FF2B5EF4-FFF2-40B4-BE49-F238E27FC236}">
                <a16:creationId xmlns:a16="http://schemas.microsoft.com/office/drawing/2014/main" id="{98A128AA-97F9-4E57-B8EC-AC61D7CE866D}"/>
              </a:ext>
            </a:extLst>
          </p:cNvPr>
          <p:cNvSpPr txBox="1"/>
          <p:nvPr/>
        </p:nvSpPr>
        <p:spPr>
          <a:xfrm>
            <a:off x="1469034" y="4903563"/>
            <a:ext cx="7366673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미션 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에버랜드 체험학습을 즐기며 숫자를 발견하면 사진을 찍어오기</a:t>
            </a:r>
          </a:p>
        </p:txBody>
      </p:sp>
      <p:grpSp>
        <p:nvGrpSpPr>
          <p:cNvPr id="21" name="그룹 1010">
            <a:extLst>
              <a:ext uri="{FF2B5EF4-FFF2-40B4-BE49-F238E27FC236}">
                <a16:creationId xmlns:a16="http://schemas.microsoft.com/office/drawing/2014/main" id="{496365DE-905A-A84E-CD3B-1973B87F6585}"/>
              </a:ext>
            </a:extLst>
          </p:cNvPr>
          <p:cNvGrpSpPr/>
          <p:nvPr/>
        </p:nvGrpSpPr>
        <p:grpSpPr>
          <a:xfrm>
            <a:off x="2493534" y="2813346"/>
            <a:ext cx="1038742" cy="45719"/>
            <a:chOff x="2025989" y="4506207"/>
            <a:chExt cx="1519979" cy="35714"/>
          </a:xfrm>
        </p:grpSpPr>
        <p:pic>
          <p:nvPicPr>
            <p:cNvPr id="22" name="Object 46">
              <a:extLst>
                <a:ext uri="{FF2B5EF4-FFF2-40B4-BE49-F238E27FC236}">
                  <a16:creationId xmlns:a16="http://schemas.microsoft.com/office/drawing/2014/main" id="{FBCF2815-26C4-D83C-885D-1EDC584C7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2025989" y="4506207"/>
              <a:ext cx="1519979" cy="35714"/>
            </a:xfrm>
            <a:prstGeom prst="rect">
              <a:avLst/>
            </a:prstGeom>
          </p:spPr>
        </p:pic>
      </p:grpSp>
      <p:sp>
        <p:nvSpPr>
          <p:cNvPr id="27" name="Object 34">
            <a:extLst>
              <a:ext uri="{FF2B5EF4-FFF2-40B4-BE49-F238E27FC236}">
                <a16:creationId xmlns:a16="http://schemas.microsoft.com/office/drawing/2014/main" id="{50E9D53A-2DC5-054D-0A5E-001A1F2A87F4}"/>
              </a:ext>
            </a:extLst>
          </p:cNvPr>
          <p:cNvSpPr txBox="1"/>
          <p:nvPr/>
        </p:nvSpPr>
        <p:spPr>
          <a:xfrm>
            <a:off x="8650638" y="2005209"/>
            <a:ext cx="2716859" cy="64633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체험학습 다녀온 후 수학시간</a:t>
            </a:r>
            <a:endParaRPr 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id="{C4A9F163-13D1-C298-B85C-1A3212F7CB9E}"/>
              </a:ext>
            </a:extLst>
          </p:cNvPr>
          <p:cNvSpPr txBox="1"/>
          <p:nvPr/>
        </p:nvSpPr>
        <p:spPr>
          <a:xfrm>
            <a:off x="8711002" y="3096619"/>
            <a:ext cx="2716859" cy="64633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ko-KR" altLang="en-US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벤포드의</a:t>
            </a: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 법칙과</a:t>
            </a:r>
          </a:p>
          <a:p>
            <a:pPr lvl="0" algn="ctr">
              <a:defRPr/>
            </a:pPr>
            <a:r>
              <a:rPr lang="ko-KR" altLang="en-US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큰수의</a:t>
            </a: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 법칙 알아보기</a:t>
            </a:r>
          </a:p>
        </p:txBody>
      </p:sp>
      <p:grpSp>
        <p:nvGrpSpPr>
          <p:cNvPr id="35" name="그룹 1010">
            <a:extLst>
              <a:ext uri="{FF2B5EF4-FFF2-40B4-BE49-F238E27FC236}">
                <a16:creationId xmlns:a16="http://schemas.microsoft.com/office/drawing/2014/main" id="{F90563FF-F5BF-6550-908F-1BD090BAAB9F}"/>
              </a:ext>
            </a:extLst>
          </p:cNvPr>
          <p:cNvGrpSpPr/>
          <p:nvPr/>
        </p:nvGrpSpPr>
        <p:grpSpPr>
          <a:xfrm>
            <a:off x="6138596" y="2813346"/>
            <a:ext cx="1038742" cy="45719"/>
            <a:chOff x="2025989" y="4506207"/>
            <a:chExt cx="1519979" cy="35714"/>
          </a:xfrm>
        </p:grpSpPr>
        <p:pic>
          <p:nvPicPr>
            <p:cNvPr id="36" name="Object 46">
              <a:extLst>
                <a:ext uri="{FF2B5EF4-FFF2-40B4-BE49-F238E27FC236}">
                  <a16:creationId xmlns:a16="http://schemas.microsoft.com/office/drawing/2014/main" id="{3E36B0EB-FB43-5EA6-8F4E-E869471F8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2025989" y="4506207"/>
              <a:ext cx="1519979" cy="35714"/>
            </a:xfrm>
            <a:prstGeom prst="rect">
              <a:avLst/>
            </a:prstGeom>
          </p:spPr>
        </p:pic>
      </p:grpSp>
      <p:grpSp>
        <p:nvGrpSpPr>
          <p:cNvPr id="37" name="그룹 1010">
            <a:extLst>
              <a:ext uri="{FF2B5EF4-FFF2-40B4-BE49-F238E27FC236}">
                <a16:creationId xmlns:a16="http://schemas.microsoft.com/office/drawing/2014/main" id="{511AB572-307F-1059-E0E8-BBAE0F438B8B}"/>
              </a:ext>
            </a:extLst>
          </p:cNvPr>
          <p:cNvGrpSpPr/>
          <p:nvPr/>
        </p:nvGrpSpPr>
        <p:grpSpPr>
          <a:xfrm>
            <a:off x="9489696" y="2813346"/>
            <a:ext cx="1038742" cy="45719"/>
            <a:chOff x="2025989" y="4506207"/>
            <a:chExt cx="1519979" cy="35714"/>
          </a:xfrm>
        </p:grpSpPr>
        <p:pic>
          <p:nvPicPr>
            <p:cNvPr id="38" name="Object 46">
              <a:extLst>
                <a:ext uri="{FF2B5EF4-FFF2-40B4-BE49-F238E27FC236}">
                  <a16:creationId xmlns:a16="http://schemas.microsoft.com/office/drawing/2014/main" id="{B2481214-9AF6-4089-0AC4-F043C5D75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2025989" y="4506207"/>
              <a:ext cx="1519979" cy="35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362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C139DD9-CE44-3064-A1D4-041FC3BB44A5}"/>
              </a:ext>
            </a:extLst>
          </p:cNvPr>
          <p:cNvSpPr/>
          <p:nvPr/>
        </p:nvSpPr>
        <p:spPr>
          <a:xfrm>
            <a:off x="1971868" y="1530221"/>
            <a:ext cx="9131559" cy="356429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6CC96E59-45F5-C794-04CE-157926C04B23}"/>
              </a:ext>
            </a:extLst>
          </p:cNvPr>
          <p:cNvSpPr txBox="1"/>
          <p:nvPr/>
        </p:nvSpPr>
        <p:spPr>
          <a:xfrm>
            <a:off x="2917025" y="939273"/>
            <a:ext cx="7250234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  <a:r>
              <a:rPr lang="ko-KR" alt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에버랜드 체험학습 연계 수업</a:t>
            </a:r>
            <a:r>
              <a:rPr lang="en-US" altLang="ko-KR" sz="1100" dirty="0">
                <a:solidFill>
                  <a:schemeClr val="accent4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 </a:t>
            </a: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OSeong and HanEum Bold"/>
              </a:rPr>
              <a:t>"</a:t>
            </a: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8DD635E0-45B8-9A0D-53FC-4F9270A9FD4C}"/>
              </a:ext>
            </a:extLst>
          </p:cNvPr>
          <p:cNvSpPr txBox="1"/>
          <p:nvPr/>
        </p:nvSpPr>
        <p:spPr>
          <a:xfrm>
            <a:off x="3397716" y="2580498"/>
            <a:ext cx="6527375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7200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체험학습 전</a:t>
            </a:r>
            <a:endParaRPr kumimoji="0" lang="en-US" altLang="ko-KR" sz="7200" b="0" i="0" u="none" strike="noStrike" kern="1200" cap="none" spc="0" normalizeH="0" baseline="0" dirty="0">
              <a:solidFill>
                <a:schemeClr val="accent6">
                  <a:lumMod val="20000"/>
                  <a:lumOff val="8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fe24 Ohsquare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7B74B3E8-1C7E-CCDE-64F4-C3B2FA5FF81E}"/>
              </a:ext>
            </a:extLst>
          </p:cNvPr>
          <p:cNvSpPr txBox="1"/>
          <p:nvPr/>
        </p:nvSpPr>
        <p:spPr>
          <a:xfrm>
            <a:off x="3397715" y="4468542"/>
            <a:ext cx="652737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&lt;</a:t>
            </a:r>
            <a:r>
              <a:rPr lang="ko-KR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첫 번째 숫자가 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1</a:t>
            </a:r>
            <a:r>
              <a:rPr lang="ko-KR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이 나올 확률은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fe24 Ohsquare"/>
              </a:rPr>
              <a:t>?&gt;</a:t>
            </a:r>
            <a:endParaRPr kumimoji="0" lang="en-US" altLang="ko-KR" b="0" i="0" u="none" strike="noStrike" kern="1200" cap="none" spc="0" normalizeH="0" baseline="0" dirty="0">
              <a:solidFill>
                <a:schemeClr val="accent6">
                  <a:lumMod val="20000"/>
                  <a:lumOff val="8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fe24 Ohsquare"/>
            </a:endParaRPr>
          </a:p>
        </p:txBody>
      </p:sp>
    </p:spTree>
    <p:extLst>
      <p:ext uri="{BB962C8B-B14F-4D97-AF65-F5344CB8AC3E}">
        <p14:creationId xmlns:p14="http://schemas.microsoft.com/office/powerpoint/2010/main" val="2479178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미션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2C053727-188A-B461-3DFC-75922E5EE3A5}"/>
              </a:ext>
            </a:extLst>
          </p:cNvPr>
          <p:cNvSpPr txBox="1"/>
          <p:nvPr/>
        </p:nvSpPr>
        <p:spPr>
          <a:xfrm>
            <a:off x="1657190" y="5442886"/>
            <a:ext cx="11122152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자신의 담당 구역에서 </a:t>
            </a:r>
            <a:r>
              <a:rPr lang="en-US" altLang="ko-KR" sz="2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10</a:t>
            </a:r>
            <a:r>
              <a:rPr lang="ko-KR" altLang="en-US" sz="2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개 이상의 숫자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를 사진으로 찍어오시오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!</a:t>
            </a:r>
          </a:p>
          <a:p>
            <a:pPr lvl="0">
              <a:defRPr/>
            </a:pP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최대한 많을수록 좋으며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가장 많이 찍은 사람에게는 상품이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!!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</a:p>
        </p:txBody>
      </p:sp>
      <p:grpSp>
        <p:nvGrpSpPr>
          <p:cNvPr id="3" name="그룹 1003">
            <a:extLst>
              <a:ext uri="{FF2B5EF4-FFF2-40B4-BE49-F238E27FC236}">
                <a16:creationId xmlns:a16="http://schemas.microsoft.com/office/drawing/2014/main" id="{2C1A9F20-7D4D-B2F6-478D-D3B3C2C30FF3}"/>
              </a:ext>
            </a:extLst>
          </p:cNvPr>
          <p:cNvGrpSpPr/>
          <p:nvPr/>
        </p:nvGrpSpPr>
        <p:grpSpPr>
          <a:xfrm>
            <a:off x="4737101" y="2286039"/>
            <a:ext cx="3938711" cy="42857"/>
            <a:chOff x="6348952" y="6075671"/>
            <a:chExt cx="5693806" cy="42857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EFD93858-EBBD-9C6E-F858-853AA77AA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348952" y="6075671"/>
              <a:ext cx="5693806" cy="42857"/>
            </a:xfrm>
            <a:prstGeom prst="rect">
              <a:avLst/>
            </a:prstGeom>
          </p:spPr>
        </p:pic>
      </p:grpSp>
      <p:grpSp>
        <p:nvGrpSpPr>
          <p:cNvPr id="22" name="그룹 1003">
            <a:extLst>
              <a:ext uri="{FF2B5EF4-FFF2-40B4-BE49-F238E27FC236}">
                <a16:creationId xmlns:a16="http://schemas.microsoft.com/office/drawing/2014/main" id="{ED8BBE38-EA0F-8772-2597-19D748D7C050}"/>
              </a:ext>
            </a:extLst>
          </p:cNvPr>
          <p:cNvGrpSpPr/>
          <p:nvPr/>
        </p:nvGrpSpPr>
        <p:grpSpPr>
          <a:xfrm rot="5407796" flipV="1">
            <a:off x="3699936" y="3304269"/>
            <a:ext cx="2024021" cy="45719"/>
            <a:chOff x="6348952" y="6075671"/>
            <a:chExt cx="5693806" cy="42857"/>
          </a:xfrm>
        </p:grpSpPr>
        <p:pic>
          <p:nvPicPr>
            <p:cNvPr id="23" name="Object 8">
              <a:extLst>
                <a:ext uri="{FF2B5EF4-FFF2-40B4-BE49-F238E27FC236}">
                  <a16:creationId xmlns:a16="http://schemas.microsoft.com/office/drawing/2014/main" id="{8317E271-BE38-D742-0C83-FAC6F376B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348952" y="6075671"/>
              <a:ext cx="5693806" cy="42857"/>
            </a:xfrm>
            <a:prstGeom prst="rect">
              <a:avLst/>
            </a:prstGeom>
          </p:spPr>
        </p:pic>
      </p:grpSp>
      <p:grpSp>
        <p:nvGrpSpPr>
          <p:cNvPr id="7" name="그룹 1007">
            <a:extLst>
              <a:ext uri="{FF2B5EF4-FFF2-40B4-BE49-F238E27FC236}">
                <a16:creationId xmlns:a16="http://schemas.microsoft.com/office/drawing/2014/main" id="{F21963EB-77CC-D18A-2EA2-00FB7861C799}"/>
              </a:ext>
            </a:extLst>
          </p:cNvPr>
          <p:cNvGrpSpPr/>
          <p:nvPr/>
        </p:nvGrpSpPr>
        <p:grpSpPr>
          <a:xfrm>
            <a:off x="3663010" y="1606456"/>
            <a:ext cx="2148182" cy="1545582"/>
            <a:chOff x="2246373" y="5270930"/>
            <a:chExt cx="4101042" cy="1652339"/>
          </a:xfrm>
        </p:grpSpPr>
        <p:pic>
          <p:nvPicPr>
            <p:cNvPr id="8" name="Object 22">
              <a:extLst>
                <a:ext uri="{FF2B5EF4-FFF2-40B4-BE49-F238E27FC236}">
                  <a16:creationId xmlns:a16="http://schemas.microsoft.com/office/drawing/2014/main" id="{2497DD2A-A12B-6E9E-4A50-B1175327A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246373" y="5270930"/>
              <a:ext cx="4101042" cy="1652339"/>
            </a:xfrm>
            <a:prstGeom prst="rect">
              <a:avLst/>
            </a:prstGeom>
          </p:spPr>
        </p:pic>
      </p:grpSp>
      <p:sp>
        <p:nvSpPr>
          <p:cNvPr id="10" name="Object 26">
            <a:extLst>
              <a:ext uri="{FF2B5EF4-FFF2-40B4-BE49-F238E27FC236}">
                <a16:creationId xmlns:a16="http://schemas.microsoft.com/office/drawing/2014/main" id="{74B2B667-C2D6-FE49-78AE-E8A062BFD2EB}"/>
              </a:ext>
            </a:extLst>
          </p:cNvPr>
          <p:cNvSpPr txBox="1"/>
          <p:nvPr/>
        </p:nvSpPr>
        <p:spPr>
          <a:xfrm>
            <a:off x="3695499" y="1933224"/>
            <a:ext cx="2085099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모둠원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 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1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동물원</a:t>
            </a:r>
          </a:p>
        </p:txBody>
      </p:sp>
      <p:grpSp>
        <p:nvGrpSpPr>
          <p:cNvPr id="24" name="그룹 1003">
            <a:extLst>
              <a:ext uri="{FF2B5EF4-FFF2-40B4-BE49-F238E27FC236}">
                <a16:creationId xmlns:a16="http://schemas.microsoft.com/office/drawing/2014/main" id="{92E03171-D2D8-FEFE-A0E1-BA3A71C07EC0}"/>
              </a:ext>
            </a:extLst>
          </p:cNvPr>
          <p:cNvGrpSpPr/>
          <p:nvPr/>
        </p:nvGrpSpPr>
        <p:grpSpPr>
          <a:xfrm rot="5407796" flipV="1">
            <a:off x="7972075" y="3357922"/>
            <a:ext cx="2024021" cy="45719"/>
            <a:chOff x="6348952" y="6075671"/>
            <a:chExt cx="5693806" cy="42857"/>
          </a:xfrm>
        </p:grpSpPr>
        <p:pic>
          <p:nvPicPr>
            <p:cNvPr id="25" name="Object 8">
              <a:extLst>
                <a:ext uri="{FF2B5EF4-FFF2-40B4-BE49-F238E27FC236}">
                  <a16:creationId xmlns:a16="http://schemas.microsoft.com/office/drawing/2014/main" id="{01B9CE88-D252-71DB-F525-AAF275058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348952" y="6075671"/>
              <a:ext cx="5693806" cy="42857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3E87ABB-9F09-3FFE-D69D-8FB417CE22BF}"/>
              </a:ext>
            </a:extLst>
          </p:cNvPr>
          <p:cNvGrpSpPr/>
          <p:nvPr/>
        </p:nvGrpSpPr>
        <p:grpSpPr>
          <a:xfrm>
            <a:off x="7854474" y="1606456"/>
            <a:ext cx="2148178" cy="1545582"/>
            <a:chOff x="7083938" y="5270930"/>
            <a:chExt cx="4101031" cy="1652339"/>
          </a:xfrm>
        </p:grpSpPr>
        <p:pic>
          <p:nvPicPr>
            <p:cNvPr id="14" name="Object 29">
              <a:extLst>
                <a:ext uri="{FF2B5EF4-FFF2-40B4-BE49-F238E27FC236}">
                  <a16:creationId xmlns:a16="http://schemas.microsoft.com/office/drawing/2014/main" id="{11025F24-1895-42BD-A683-C7EDAC9E3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083938" y="5270930"/>
              <a:ext cx="4101031" cy="1652339"/>
            </a:xfrm>
            <a:prstGeom prst="rect">
              <a:avLst/>
            </a:prstGeom>
          </p:spPr>
        </p:pic>
      </p:grpSp>
      <p:sp>
        <p:nvSpPr>
          <p:cNvPr id="16" name="Object 32">
            <a:extLst>
              <a:ext uri="{FF2B5EF4-FFF2-40B4-BE49-F238E27FC236}">
                <a16:creationId xmlns:a16="http://schemas.microsoft.com/office/drawing/2014/main" id="{308424A5-7DE2-7BA7-FCEC-78DBCBF0A001}"/>
              </a:ext>
            </a:extLst>
          </p:cNvPr>
          <p:cNvSpPr txBox="1"/>
          <p:nvPr/>
        </p:nvSpPr>
        <p:spPr>
          <a:xfrm>
            <a:off x="7467675" y="1914316"/>
            <a:ext cx="3083130" cy="10156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모둠원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 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2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가든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(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식물원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"/>
              </a:rPr>
              <a:t>)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2000" b="0" i="0" u="none" strike="noStrike" kern="1200" cap="none" spc="0" normalizeH="0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"/>
            </a:endParaRPr>
          </a:p>
        </p:txBody>
      </p:sp>
      <p:grpSp>
        <p:nvGrpSpPr>
          <p:cNvPr id="26" name="그룹 1003">
            <a:extLst>
              <a:ext uri="{FF2B5EF4-FFF2-40B4-BE49-F238E27FC236}">
                <a16:creationId xmlns:a16="http://schemas.microsoft.com/office/drawing/2014/main" id="{BD6D2655-8145-4B22-E122-D169242283CD}"/>
              </a:ext>
            </a:extLst>
          </p:cNvPr>
          <p:cNvGrpSpPr/>
          <p:nvPr/>
        </p:nvGrpSpPr>
        <p:grpSpPr>
          <a:xfrm>
            <a:off x="4939825" y="4258212"/>
            <a:ext cx="3938711" cy="42857"/>
            <a:chOff x="6348952" y="6075671"/>
            <a:chExt cx="5693806" cy="42857"/>
          </a:xfrm>
        </p:grpSpPr>
        <p:pic>
          <p:nvPicPr>
            <p:cNvPr id="27" name="Object 8">
              <a:extLst>
                <a:ext uri="{FF2B5EF4-FFF2-40B4-BE49-F238E27FC236}">
                  <a16:creationId xmlns:a16="http://schemas.microsoft.com/office/drawing/2014/main" id="{C28167AC-2A0B-3496-B3AD-E7ADC3BE7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348952" y="6075671"/>
              <a:ext cx="5693806" cy="42857"/>
            </a:xfrm>
            <a:prstGeom prst="rect">
              <a:avLst/>
            </a:prstGeom>
          </p:spPr>
        </p:pic>
      </p:grpSp>
      <p:grpSp>
        <p:nvGrpSpPr>
          <p:cNvPr id="17" name="그룹 1009">
            <a:extLst>
              <a:ext uri="{FF2B5EF4-FFF2-40B4-BE49-F238E27FC236}">
                <a16:creationId xmlns:a16="http://schemas.microsoft.com/office/drawing/2014/main" id="{EEF1C933-6D23-08EE-D7F3-69F8B4CBA63A}"/>
              </a:ext>
            </a:extLst>
          </p:cNvPr>
          <p:cNvGrpSpPr/>
          <p:nvPr/>
        </p:nvGrpSpPr>
        <p:grpSpPr>
          <a:xfrm>
            <a:off x="3695499" y="3502219"/>
            <a:ext cx="2148178" cy="1545582"/>
            <a:chOff x="11938294" y="5270930"/>
            <a:chExt cx="4101031" cy="1652339"/>
          </a:xfrm>
        </p:grpSpPr>
        <p:pic>
          <p:nvPicPr>
            <p:cNvPr id="18" name="Object 33">
              <a:extLst>
                <a:ext uri="{FF2B5EF4-FFF2-40B4-BE49-F238E27FC236}">
                  <a16:creationId xmlns:a16="http://schemas.microsoft.com/office/drawing/2014/main" id="{BA1E5674-2E81-669A-509D-C916F72D7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1938294" y="5270930"/>
              <a:ext cx="4101031" cy="1652339"/>
            </a:xfrm>
            <a:prstGeom prst="rect">
              <a:avLst/>
            </a:prstGeom>
          </p:spPr>
        </p:pic>
      </p:grpSp>
      <p:sp>
        <p:nvSpPr>
          <p:cNvPr id="19" name="Object 32">
            <a:extLst>
              <a:ext uri="{FF2B5EF4-FFF2-40B4-BE49-F238E27FC236}">
                <a16:creationId xmlns:a16="http://schemas.microsoft.com/office/drawing/2014/main" id="{3A9E85BC-E306-01E8-0E9B-37F255D87BD5}"/>
              </a:ext>
            </a:extLst>
          </p:cNvPr>
          <p:cNvSpPr txBox="1"/>
          <p:nvPr/>
        </p:nvSpPr>
        <p:spPr>
          <a:xfrm>
            <a:off x="3695499" y="3803770"/>
            <a:ext cx="2212847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모둠원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어트랙션</a:t>
            </a:r>
            <a:endParaRPr kumimoji="0" lang="ko-KR" altLang="en-US" sz="2000" b="0" i="0" u="none" strike="noStrike" kern="1200" cap="none" spc="0" normalizeH="0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3125BA8-5F7F-8E5C-77FD-BA5BA94557B7}"/>
              </a:ext>
            </a:extLst>
          </p:cNvPr>
          <p:cNvSpPr/>
          <p:nvPr/>
        </p:nvSpPr>
        <p:spPr>
          <a:xfrm>
            <a:off x="7902664" y="3531055"/>
            <a:ext cx="2099988" cy="1516746"/>
          </a:xfrm>
          <a:prstGeom prst="rect">
            <a:avLst/>
          </a:prstGeom>
          <a:solidFill>
            <a:srgbClr val="B78AF4"/>
          </a:solidFill>
          <a:ln w="50800">
            <a:solidFill>
              <a:schemeClr val="dk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100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B3592C54-BC99-95AD-7577-ABCE89D4CAC9}"/>
              </a:ext>
            </a:extLst>
          </p:cNvPr>
          <p:cNvSpPr txBox="1"/>
          <p:nvPr/>
        </p:nvSpPr>
        <p:spPr>
          <a:xfrm>
            <a:off x="7452274" y="3798385"/>
            <a:ext cx="308313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모둠원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</a:p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시설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가게</a:t>
            </a:r>
            <a:r>
              <a:rPr kumimoji="0" lang="en-US" altLang="ko-KR" sz="2000" b="0" i="0" u="none" strike="noStrike" kern="1200" cap="none" spc="0" normalizeH="0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205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5" name="사각형: 둥근 위쪽 모서리 44">
            <a:extLst>
              <a:ext uri="{FF2B5EF4-FFF2-40B4-BE49-F238E27FC236}">
                <a16:creationId xmlns:a16="http://schemas.microsoft.com/office/drawing/2014/main" id="{832C297D-8E6C-5D0B-7505-0A3116D4C4F5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어떤 숫자를 </a:t>
            </a: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찍어야할까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03D81D47-8C68-573C-BAC2-B8C4B4E3558F}"/>
              </a:ext>
            </a:extLst>
          </p:cNvPr>
          <p:cNvSpPr txBox="1"/>
          <p:nvPr/>
        </p:nvSpPr>
        <p:spPr>
          <a:xfrm>
            <a:off x="1559264" y="1543217"/>
            <a:ext cx="10263928" cy="30162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다양한 종류의 숫자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를</a:t>
            </a:r>
            <a:r>
              <a:rPr lang="ko-KR" altLang="en-US" sz="2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찍어오면 좋아요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  <a:p>
            <a:pPr lvl="0">
              <a:defRPr/>
            </a:pPr>
            <a:endParaRPr lang="en-US" altLang="ko-KR" sz="11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  <a:p>
            <a:pPr lvl="0">
              <a:defRPr/>
            </a:pP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인위적이지 않으며 범위가 넓은 숫자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가</a:t>
            </a:r>
            <a:r>
              <a:rPr lang="ko-KR" altLang="en-US" sz="2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좋아요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  <a:p>
            <a:pPr lvl="0">
              <a:defRPr/>
            </a:pP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ex)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사람의 키와 휴대폰번호와 같이 어떻게 찍어도 대부분 앞자리수가 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인 숫자는 좋은 데이터가 아님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.(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너무 많이 찍지 말기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)</a:t>
            </a:r>
          </a:p>
          <a:p>
            <a:pPr lvl="0">
              <a:defRPr/>
            </a:pPr>
            <a:endParaRPr lang="en-US" altLang="ko-KR" sz="11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Dubai Light"/>
            </a:endParaRPr>
          </a:p>
          <a:p>
            <a:pPr lvl="0">
              <a:defRPr/>
            </a:pP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-</a:t>
            </a:r>
            <a:r>
              <a:rPr lang="ko-KR" altLang="en-US" sz="2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최소값 또는 최대값으로 제한되지 않은 데이터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가</a:t>
            </a:r>
            <a:r>
              <a:rPr lang="ko-KR" altLang="en-US" sz="2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좋아요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</a:t>
            </a:r>
          </a:p>
          <a:p>
            <a:pPr lvl="0">
              <a:defRPr/>
            </a:pP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ex)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시간은 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1~24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로 제한되어 있으며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,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분은 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1~60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으로 </a:t>
            </a:r>
            <a:r>
              <a:rPr lang="ko-KR" altLang="en-US" sz="24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제한되어있으므로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 좋은 데이터가 아님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.(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너무 많이 찍지 말기</a:t>
            </a:r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ubai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77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어떤 숫자를 </a:t>
            </a: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찍어야할까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?(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동물원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사각형: 둥근 위쪽 모서리 11">
            <a:extLst>
              <a:ext uri="{FF2B5EF4-FFF2-40B4-BE49-F238E27FC236}">
                <a16:creationId xmlns:a16="http://schemas.microsoft.com/office/drawing/2014/main" id="{A8286F37-9785-601D-3762-1E92077D0009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084C2A8-4A35-8366-8D86-2AC80422A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0" r="14310"/>
          <a:stretch>
            <a:fillRect/>
          </a:stretch>
        </p:blipFill>
        <p:spPr>
          <a:xfrm rot="5400000">
            <a:off x="455905" y="1115843"/>
            <a:ext cx="5073011" cy="552854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39A92E9-5096-6C25-34A5-F03268DC30B1}"/>
              </a:ext>
            </a:extLst>
          </p:cNvPr>
          <p:cNvSpPr/>
          <p:nvPr/>
        </p:nvSpPr>
        <p:spPr>
          <a:xfrm>
            <a:off x="1534064" y="2801922"/>
            <a:ext cx="724503" cy="529160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06CA952-718A-91A9-B9F8-3358A7622560}"/>
              </a:ext>
            </a:extLst>
          </p:cNvPr>
          <p:cNvSpPr/>
          <p:nvPr/>
        </p:nvSpPr>
        <p:spPr>
          <a:xfrm>
            <a:off x="3365066" y="3080330"/>
            <a:ext cx="1285115" cy="803501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5CA8DF0-0E6D-9E41-42C3-5BCF4830B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0" r="9740" b="-370"/>
          <a:stretch>
            <a:fillRect/>
          </a:stretch>
        </p:blipFill>
        <p:spPr>
          <a:xfrm rot="5400000">
            <a:off x="6064731" y="1173196"/>
            <a:ext cx="5659326" cy="571027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A70F5C6-F7D5-E858-63E7-E016A4A10CAB}"/>
              </a:ext>
            </a:extLst>
          </p:cNvPr>
          <p:cNvSpPr/>
          <p:nvPr/>
        </p:nvSpPr>
        <p:spPr>
          <a:xfrm>
            <a:off x="7649415" y="3277313"/>
            <a:ext cx="305866" cy="297992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AB901F3-6346-299D-5D93-F35B70531F1E}"/>
              </a:ext>
            </a:extLst>
          </p:cNvPr>
          <p:cNvSpPr/>
          <p:nvPr/>
        </p:nvSpPr>
        <p:spPr>
          <a:xfrm>
            <a:off x="7900030" y="3540170"/>
            <a:ext cx="786769" cy="339943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</p:spTree>
    <p:extLst>
      <p:ext uri="{BB962C8B-B14F-4D97-AF65-F5344CB8AC3E}">
        <p14:creationId xmlns:p14="http://schemas.microsoft.com/office/powerpoint/2010/main" val="318160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어떤 숫자를 </a:t>
            </a: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찍어야할까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?(</a:t>
            </a: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가든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위쪽 모서리 7">
            <a:extLst>
              <a:ext uri="{FF2B5EF4-FFF2-40B4-BE49-F238E27FC236}">
                <a16:creationId xmlns:a16="http://schemas.microsoft.com/office/drawing/2014/main" id="{6AAE2435-6D21-9395-5C3C-7CD4A5C744B9}"/>
              </a:ext>
            </a:extLst>
          </p:cNvPr>
          <p:cNvSpPr/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85121D-ADE4-07F2-26B1-B9FCE799F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" r="6110" b="19630"/>
          <a:stretch>
            <a:fillRect/>
          </a:stretch>
        </p:blipFill>
        <p:spPr>
          <a:xfrm>
            <a:off x="0" y="1677374"/>
            <a:ext cx="5303520" cy="348746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950A617-C399-01CD-34B1-E1BB823C3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0" t="9260" r="1670" b="9260"/>
          <a:stretch>
            <a:fillRect/>
          </a:stretch>
        </p:blipFill>
        <p:spPr>
          <a:xfrm>
            <a:off x="5280496" y="1555438"/>
            <a:ext cx="6827652" cy="460761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AB4F120-80BB-707F-523B-03348F83A53D}"/>
              </a:ext>
            </a:extLst>
          </p:cNvPr>
          <p:cNvSpPr/>
          <p:nvPr/>
        </p:nvSpPr>
        <p:spPr>
          <a:xfrm>
            <a:off x="1215430" y="4532452"/>
            <a:ext cx="638449" cy="621758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8525E97-2EE6-6A6E-3303-57E7F47ADF44}"/>
              </a:ext>
            </a:extLst>
          </p:cNvPr>
          <p:cNvSpPr/>
          <p:nvPr/>
        </p:nvSpPr>
        <p:spPr>
          <a:xfrm>
            <a:off x="5606230" y="5065124"/>
            <a:ext cx="976491" cy="474875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</p:spTree>
    <p:extLst>
      <p:ext uri="{BB962C8B-B14F-4D97-AF65-F5344CB8AC3E}">
        <p14:creationId xmlns:p14="http://schemas.microsoft.com/office/powerpoint/2010/main" val="319261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Picture 3" descr="생동감 넘치는 색채의 벡터 배경">
            <a:extLst>
              <a:ext uri="{FF2B5EF4-FFF2-40B4-BE49-F238E27FC236}">
                <a16:creationId xmlns:a16="http://schemas.microsoft.com/office/drawing/2014/main" id="{5DF0FAB9-DC72-2709-7C4B-8E4CCCEC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211" r="2" b="2"/>
          <a:stretch/>
        </p:blipFill>
        <p:spPr>
          <a:xfrm>
            <a:off x="565150" y="0"/>
            <a:ext cx="11623802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4" name="순서도: 대체 처리 43">
            <a:extLst>
              <a:ext uri="{FF2B5EF4-FFF2-40B4-BE49-F238E27FC236}">
                <a16:creationId xmlns:a16="http://schemas.microsoft.com/office/drawing/2014/main" id="{5DFBC14A-1573-1FDA-1F7E-AFE3A1118E0E}"/>
              </a:ext>
            </a:extLst>
          </p:cNvPr>
          <p:cNvSpPr/>
          <p:nvPr/>
        </p:nvSpPr>
        <p:spPr>
          <a:xfrm>
            <a:off x="1366748" y="195942"/>
            <a:ext cx="10595096" cy="951723"/>
          </a:xfrm>
          <a:prstGeom prst="flowChartAlternateProcess">
            <a:avLst/>
          </a:prstGeom>
          <a:solidFill>
            <a:srgbClr val="ABC9FB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어떤 숫자를 </a:t>
            </a: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찍어야할까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?(</a:t>
            </a: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어트랙션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사각형: 둥근 위쪽 모서리 25">
            <a:extLst>
              <a:ext uri="{FF2B5EF4-FFF2-40B4-BE49-F238E27FC236}">
                <a16:creationId xmlns:a16="http://schemas.microsoft.com/office/drawing/2014/main" id="{C4A7B68D-DEE6-407C-5FE1-F8D74A8CA3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46749" y="1343607"/>
            <a:ext cx="10629309" cy="5318451"/>
          </a:xfrm>
          <a:prstGeom prst="round2SameRect">
            <a:avLst>
              <a:gd name="adj1" fmla="val 3648"/>
              <a:gd name="adj2" fmla="val 0"/>
            </a:avLst>
          </a:prstGeom>
          <a:solidFill>
            <a:srgbClr val="C7DAF9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3828049-DAF9-423E-C7E3-123EB413B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0" r="14070" b="-580"/>
          <a:stretch>
            <a:fillRect/>
          </a:stretch>
        </p:blipFill>
        <p:spPr>
          <a:xfrm rot="5400000">
            <a:off x="469681" y="1122804"/>
            <a:ext cx="5382460" cy="5575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6757F313-C58A-BBFD-785B-F9A284135C67}"/>
              </a:ext>
            </a:extLst>
          </p:cNvPr>
          <p:cNvSpPr/>
          <p:nvPr/>
        </p:nvSpPr>
        <p:spPr>
          <a:xfrm>
            <a:off x="1279645" y="4939284"/>
            <a:ext cx="990600" cy="609600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F95B764-D505-097B-484D-695040ADBEC5}"/>
              </a:ext>
            </a:extLst>
          </p:cNvPr>
          <p:cNvSpPr/>
          <p:nvPr/>
        </p:nvSpPr>
        <p:spPr>
          <a:xfrm>
            <a:off x="3675633" y="4939284"/>
            <a:ext cx="990600" cy="609600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BAC1E49-4D5B-7E3F-70D6-DF8D7347DF2C}"/>
              </a:ext>
            </a:extLst>
          </p:cNvPr>
          <p:cNvSpPr/>
          <p:nvPr/>
        </p:nvSpPr>
        <p:spPr>
          <a:xfrm>
            <a:off x="4934074" y="2338097"/>
            <a:ext cx="990600" cy="609600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7858D9F-1FF3-403C-41A0-9170C90EEC1E}"/>
              </a:ext>
            </a:extLst>
          </p:cNvPr>
          <p:cNvSpPr/>
          <p:nvPr/>
        </p:nvSpPr>
        <p:spPr>
          <a:xfrm>
            <a:off x="5139180" y="3487020"/>
            <a:ext cx="855793" cy="449111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485CA6B2-56BF-380F-60E6-62422C816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1"/>
          <a:stretch/>
        </p:blipFill>
        <p:spPr>
          <a:xfrm rot="5400000">
            <a:off x="6451662" y="1472856"/>
            <a:ext cx="5382460" cy="4874895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757E5A04-5850-07EC-A3EB-8B94F03340DF}"/>
              </a:ext>
            </a:extLst>
          </p:cNvPr>
          <p:cNvSpPr/>
          <p:nvPr/>
        </p:nvSpPr>
        <p:spPr>
          <a:xfrm>
            <a:off x="7690105" y="1279598"/>
            <a:ext cx="990600" cy="609600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0953DF8-2711-403C-6C61-191242892A66}"/>
              </a:ext>
            </a:extLst>
          </p:cNvPr>
          <p:cNvSpPr/>
          <p:nvPr/>
        </p:nvSpPr>
        <p:spPr>
          <a:xfrm>
            <a:off x="7690105" y="2165216"/>
            <a:ext cx="990600" cy="609600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283EBE9-1D09-5F52-A9D4-3A0FEEEA4A8C}"/>
              </a:ext>
            </a:extLst>
          </p:cNvPr>
          <p:cNvSpPr/>
          <p:nvPr/>
        </p:nvSpPr>
        <p:spPr>
          <a:xfrm>
            <a:off x="2685033" y="5548884"/>
            <a:ext cx="990600" cy="609600"/>
          </a:xfrm>
          <a:prstGeom prst="rect">
            <a:avLst/>
          </a:prstGeom>
          <a:noFill/>
          <a:ln w="889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?? ??"/>
            </a:endParaRPr>
          </a:p>
        </p:txBody>
      </p:sp>
    </p:spTree>
    <p:extLst>
      <p:ext uri="{BB962C8B-B14F-4D97-AF65-F5344CB8AC3E}">
        <p14:creationId xmlns:p14="http://schemas.microsoft.com/office/powerpoint/2010/main" val="311095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Interweave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189</TotalTime>
  <Words>821</Words>
  <Application>Microsoft Office PowerPoint</Application>
  <PresentationFormat>와이드스크린</PresentationFormat>
  <Paragraphs>151</Paragraphs>
  <Slides>25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7" baseType="lpstr">
      <vt:lpstr>?? ??</vt:lpstr>
      <vt:lpstr>Avenir Next</vt:lpstr>
      <vt:lpstr>Cafe24 Ohsquare</vt:lpstr>
      <vt:lpstr>Dubai Light</vt:lpstr>
      <vt:lpstr>Neue Haas Grotesk Text Pro</vt:lpstr>
      <vt:lpstr>OSeong and HanEum Bold</vt:lpstr>
      <vt:lpstr>Pretendard</vt:lpstr>
      <vt:lpstr>맑은 고딕</vt:lpstr>
      <vt:lpstr>Arial</vt:lpstr>
      <vt:lpstr>Calibri</vt:lpstr>
      <vt:lpstr>Cambria Math</vt:lpstr>
      <vt:lpstr>InterweaveVTI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Corey Hubbard</dc:creator>
  <cp:lastModifiedBy>user</cp:lastModifiedBy>
  <cp:revision>13</cp:revision>
  <dcterms:created xsi:type="dcterms:W3CDTF">2023-11-27T07:17:21Z</dcterms:created>
  <dcterms:modified xsi:type="dcterms:W3CDTF">2024-02-13T04:48:28Z</dcterms:modified>
</cp:coreProperties>
</file>