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6"/>
  </p:notesMasterIdLst>
  <p:handoutMasterIdLst>
    <p:handoutMasterId r:id="rId47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0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만든 이" initials="오전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C78EDB-4074-4B9C-8A23-C61DB2EAECBA}" type="datetime1">
              <a:rPr lang="ko-KR" altLang="en-US" smtClean="0">
                <a:latin typeface="+mj-ea"/>
                <a:ea typeface="+mj-ea"/>
              </a:rPr>
              <a:t>2024-02-07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94A59610-D21E-4772-A7BF-F2F26E543677}" type="datetime1">
              <a:rPr lang="ko-KR" altLang="en-US" smtClean="0"/>
              <a:pPr/>
              <a:t>2024-02-07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4B9A9E5-4F7F-4A7D-9DE1-899232329269}" type="slidenum">
              <a:rPr lang="en-US" altLang="ko-KR" smtClean="0"/>
              <a:pPr/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214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12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8753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25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72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34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028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내용 개체 틀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내용 개체 틀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내용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0" name="텍스트 개체 틀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날짜 개체 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바닥글 개체 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슬라이드 번호 개체 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차트 개체 틀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차트를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텍스트 개체 틀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날짜 개체 틀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바닥글 개체 틀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슬라이드 번호 개체 틀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7" name="SmartArt 개체 틀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en-US" altLang="ko-KR" noProof="0"/>
              <a:t>SmartArt </a:t>
            </a:r>
            <a:r>
              <a:rPr lang="ko-KR" altLang="en-US" noProof="0"/>
              <a:t>그래픽을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팀 슬라이드 4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그림 개체 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그림 개체 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1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그림 개체 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팀 슬라이드 8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그림 개체 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그림 개체 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그림 개체 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5" name="그림 개체 틀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4" name="텍스트 개체 틀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2" name="텍스트 개체 틀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6" name="그림 개체 틀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9" name="텍스트 개체 틀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3" name="텍스트 개체 틀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7" name="그림 개체 틀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60" name="텍스트 개체 틀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4" name="텍스트 개체 틀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8" name="그림 개체 틀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61" name="텍스트 개체 틀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5" name="텍스트 개체 틀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  <a:endParaRPr lang="ko-KR" altLang="en-US" noProof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4" name="내용 개체 틀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  <a:endParaRPr lang="ko-KR" altLang="en-US" noProof="0"/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내용 개체 틀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  <a:endParaRPr lang="ko-KR" altLang="en-US" noProof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내용 개체 틀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내용 개체 틀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요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날짜 개체 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바닥글 개체 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슬라이드 번호 개체 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안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마무리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타임라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래픽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제목을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텍스트 개체 틀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5" name="텍스트 개체 틀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6" name="텍스트 개체 틀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7" name="텍스트 개체 틀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직선 연결선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l"/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1" name="텍스트 개체 틀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2" name="텍스트 개체 틀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3" name="텍스트 개체 틀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텍스트 개체 틀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텍스트 개체 틀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" name="직선 연결선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텍스트 개체 틀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0" name="텍스트 개체 틀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소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나누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텍스트 개체 틀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텍스트 개체 틀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날짜 개체 틀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바닥글 개체 틀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슬라이드 번호 개체 틀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내용 3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0551" y="2460721"/>
            <a:ext cx="8365067" cy="1936558"/>
          </a:xfrm>
          <a:solidFill>
            <a:schemeClr val="tx2">
              <a:lumMod val="20000"/>
              <a:lumOff val="80000"/>
              <a:alpha val="85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200" dirty="0"/>
              <a:t>나에게 가장 가까운 </a:t>
            </a:r>
            <a:r>
              <a:rPr lang="en-US" altLang="ko-KR" sz="3200" dirty="0">
                <a:solidFill>
                  <a:srgbClr val="FF0000"/>
                </a:solidFill>
              </a:rPr>
              <a:t>AED</a:t>
            </a:r>
            <a:r>
              <a:rPr lang="ko-KR" altLang="en-US" sz="3200" dirty="0"/>
              <a:t>는 어디에 있을까</a:t>
            </a:r>
            <a:r>
              <a:rPr lang="en-US" altLang="ko-KR" sz="3200" dirty="0"/>
              <a:t>?</a:t>
            </a:r>
            <a:br>
              <a:rPr lang="en-US" altLang="ko-KR" sz="3200" dirty="0"/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조건을 활용한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24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다이어그램의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이해와 실생활 적용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9B2AA-3905-7B7D-0BF5-5163FF8D1D32}"/>
              </a:ext>
            </a:extLst>
          </p:cNvPr>
          <p:cNvSpPr txBox="1"/>
          <p:nvPr/>
        </p:nvSpPr>
        <p:spPr>
          <a:xfrm>
            <a:off x="7472218" y="4941455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정리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1800968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1" y="2801941"/>
                <a:ext cx="7084292" cy="19178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85000"/>
                </a:schemeClr>
              </a:solidFill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 두 직선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에서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① 두 직선이 서로 수직이면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이다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②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이면 두 직선은 서로 수직이다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1" y="2801941"/>
                <a:ext cx="7084292" cy="1917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54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 예고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DB649-6CE4-4A0E-A477-3C5B30FC7C22}"/>
              </a:ext>
            </a:extLst>
          </p:cNvPr>
          <p:cNvSpPr txBox="1"/>
          <p:nvPr/>
        </p:nvSpPr>
        <p:spPr>
          <a:xfrm>
            <a:off x="3224731" y="2811614"/>
            <a:ext cx="7595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시간은 </a:t>
            </a:r>
            <a:r>
              <a:rPr lang="ko-KR" altLang="en-US" sz="3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다이어그램에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대해 알아보겠습니다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171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0551" y="2460721"/>
            <a:ext cx="8365067" cy="1936558"/>
          </a:xfrm>
          <a:solidFill>
            <a:schemeClr val="tx2">
              <a:lumMod val="20000"/>
              <a:lumOff val="80000"/>
              <a:alpha val="85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200" dirty="0"/>
              <a:t>나에게 가장 가까운 </a:t>
            </a:r>
            <a:r>
              <a:rPr lang="en-US" altLang="ko-KR" sz="3200" dirty="0">
                <a:solidFill>
                  <a:srgbClr val="FF0000"/>
                </a:solidFill>
              </a:rPr>
              <a:t>AED</a:t>
            </a:r>
            <a:r>
              <a:rPr lang="ko-KR" altLang="en-US" sz="3200" dirty="0"/>
              <a:t>는 어디에 있을까</a:t>
            </a:r>
            <a:r>
              <a:rPr lang="en-US" altLang="ko-KR" sz="3200" dirty="0"/>
              <a:t>?</a:t>
            </a:r>
            <a:br>
              <a:rPr lang="en-US" altLang="ko-KR" sz="3200" dirty="0"/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조건을 활용한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24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다이어그램의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이해와 실생활 적용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9B2AA-3905-7B7D-0BF5-5163FF8D1D32}"/>
              </a:ext>
            </a:extLst>
          </p:cNvPr>
          <p:cNvSpPr txBox="1"/>
          <p:nvPr/>
        </p:nvSpPr>
        <p:spPr>
          <a:xfrm>
            <a:off x="7033540" y="4941455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다이어그램이란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832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전시 학습 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1" y="1989137"/>
                <a:ext cx="8059738" cy="301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1000"/>
                  </a:spcBef>
                  <a:buNone/>
                </a:pP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 두 직선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</m:oMath>
                </a14:m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에서</a:t>
                </a:r>
                <a:endParaRPr lang="en-US" altLang="ko-KR" sz="28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lnSpc>
                    <a:spcPct val="200000"/>
                  </a:lnSpc>
                  <a:spcBef>
                    <a:spcPts val="1000"/>
                  </a:spcBef>
                  <a:buNone/>
                </a:pP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① 두 직선이 서로 수직이면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이다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  <a:p>
                <a:pPr>
                  <a:lnSpc>
                    <a:spcPct val="200000"/>
                  </a:lnSpc>
                  <a:spcBef>
                    <a:spcPts val="1000"/>
                  </a:spcBef>
                  <a:buNone/>
                </a:pP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②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8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이면 두 직선은 서로 수직이다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1" y="1989137"/>
                <a:ext cx="8059738" cy="3016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68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4EA043-4BBB-631F-CCF2-FCEB48C3FD01}"/>
              </a:ext>
            </a:extLst>
          </p:cNvPr>
          <p:cNvSpPr/>
          <p:nvPr/>
        </p:nvSpPr>
        <p:spPr>
          <a:xfrm>
            <a:off x="2789381" y="1754785"/>
            <a:ext cx="8765310" cy="48213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                           </a:t>
            </a:r>
            <a:r>
              <a:rPr lang="en-US" altLang="ko-KR" sz="2400" dirty="0">
                <a:solidFill>
                  <a:schemeClr val="tx1"/>
                </a:solidFill>
              </a:rPr>
              <a:t>• A</a:t>
            </a: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       • C   </a:t>
            </a: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                                                                                    •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7188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공간을 점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더 가까운 영역과 점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더 가까운 영역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점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더 가까운 영역으로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분할하시오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771E325-7995-C0C6-3840-44F2A314B7FA}"/>
              </a:ext>
            </a:extLst>
          </p:cNvPr>
          <p:cNvCxnSpPr>
            <a:cxnSpLocks/>
          </p:cNvCxnSpPr>
          <p:nvPr/>
        </p:nvCxnSpPr>
        <p:spPr>
          <a:xfrm flipH="1">
            <a:off x="6742545" y="1754785"/>
            <a:ext cx="2004291" cy="3066597"/>
          </a:xfrm>
          <a:prstGeom prst="line">
            <a:avLst/>
          </a:prstGeom>
          <a:ln w="635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521859-466E-E5D3-4239-8BFB8F978B81}"/>
              </a:ext>
            </a:extLst>
          </p:cNvPr>
          <p:cNvSpPr txBox="1"/>
          <p:nvPr/>
        </p:nvSpPr>
        <p:spPr>
          <a:xfrm>
            <a:off x="7918452" y="3059668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수직이등분선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생각 열기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21CB39C-C8EB-1313-9D3E-B2A62B8CB0E7}"/>
              </a:ext>
            </a:extLst>
          </p:cNvPr>
          <p:cNvCxnSpPr>
            <a:cxnSpLocks/>
          </p:cNvCxnSpPr>
          <p:nvPr/>
        </p:nvCxnSpPr>
        <p:spPr>
          <a:xfrm flipH="1" flipV="1">
            <a:off x="2789381" y="3059668"/>
            <a:ext cx="3953164" cy="1761714"/>
          </a:xfrm>
          <a:prstGeom prst="line">
            <a:avLst/>
          </a:prstGeom>
          <a:ln w="635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164D378-D5B7-B59D-0841-B40CAAEBB4C0}"/>
              </a:ext>
            </a:extLst>
          </p:cNvPr>
          <p:cNvCxnSpPr>
            <a:cxnSpLocks/>
          </p:cNvCxnSpPr>
          <p:nvPr/>
        </p:nvCxnSpPr>
        <p:spPr>
          <a:xfrm flipV="1">
            <a:off x="6474691" y="4821382"/>
            <a:ext cx="267854" cy="1754784"/>
          </a:xfrm>
          <a:prstGeom prst="line">
            <a:avLst/>
          </a:prstGeom>
          <a:ln w="635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942E6BF-38FE-C98A-83F7-9F38E30B1C4B}"/>
              </a:ext>
            </a:extLst>
          </p:cNvPr>
          <p:cNvSpPr txBox="1"/>
          <p:nvPr/>
        </p:nvSpPr>
        <p:spPr>
          <a:xfrm>
            <a:off x="2854036" y="4165475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AC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수직이등분선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1A0F87-5D36-4F3C-9C23-A559851E0839}"/>
              </a:ext>
            </a:extLst>
          </p:cNvPr>
          <p:cNvSpPr txBox="1"/>
          <p:nvPr/>
        </p:nvSpPr>
        <p:spPr>
          <a:xfrm>
            <a:off x="6474691" y="6025633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BC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수직이등분선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57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482E05C-7DB2-FF37-F064-5F67A7AADB1A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학습목표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5329F-9059-485A-EA7A-296147E09EA8}"/>
              </a:ext>
            </a:extLst>
          </p:cNvPr>
          <p:cNvSpPr txBox="1"/>
          <p:nvPr/>
        </p:nvSpPr>
        <p:spPr>
          <a:xfrm>
            <a:off x="2530763" y="2539350"/>
            <a:ext cx="8935459" cy="182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다이어그램에 대해 이해하고</a:t>
            </a: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그릴 수 있다</a:t>
            </a: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729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502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다이어그램이란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A7C16083-BD5B-3A46-A040-2BF13DC14876}"/>
              </a:ext>
            </a:extLst>
          </p:cNvPr>
          <p:cNvSpPr txBox="1">
            <a:spLocks/>
          </p:cNvSpPr>
          <p:nvPr/>
        </p:nvSpPr>
        <p:spPr bwMode="auto">
          <a:xfrm>
            <a:off x="2678544" y="1989137"/>
            <a:ext cx="8266786" cy="114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평면 위에 점들이 있을 때 이 점을 하나씩 포함하는 다각형들로 면을 분할하되 다음 조건을 만족시키는 경우를 말한다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C39E2-7E0A-5126-5B13-5F3CAFB4DFB1}"/>
              </a:ext>
            </a:extLst>
          </p:cNvPr>
          <p:cNvSpPr txBox="1"/>
          <p:nvPr/>
        </p:nvSpPr>
        <p:spPr>
          <a:xfrm>
            <a:off x="2678544" y="3335867"/>
            <a:ext cx="8666789" cy="223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처음에 주어진 점들을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다이어그램을 만들어내는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‘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생성점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’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이라고 할 때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분할된 다각형 내부의 임의의 점과 그 다각형이 포함하고 있는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생성점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사이의 거리는 그 다각형 외부의 생성점과의 거리보다 가까워야 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58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502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다이어그램이란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A7C16083-BD5B-3A46-A040-2BF13DC14876}"/>
              </a:ext>
            </a:extLst>
          </p:cNvPr>
          <p:cNvSpPr txBox="1">
            <a:spLocks/>
          </p:cNvSpPr>
          <p:nvPr/>
        </p:nvSpPr>
        <p:spPr bwMode="auto">
          <a:xfrm>
            <a:off x="1463962" y="2026712"/>
            <a:ext cx="9829560" cy="200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인접한 두 점을 이은 선분의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수직이등분선을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그리면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수직이등분선을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변으로 하는 다각형이 만들어지면서 면이 다각형들로 분할된다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이때 생기는 다각형을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다각형 이라고 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97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6773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그리는 방법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125337" y="2006221"/>
            <a:ext cx="2504364" cy="1821976"/>
            <a:chOff x="3125337" y="2006221"/>
            <a:chExt cx="2504364" cy="1821976"/>
          </a:xfrm>
        </p:grpSpPr>
        <p:sp>
          <p:nvSpPr>
            <p:cNvPr id="2" name="직사각형 1"/>
            <p:cNvSpPr/>
            <p:nvPr/>
          </p:nvSpPr>
          <p:spPr>
            <a:xfrm>
              <a:off x="3125337" y="2006221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3555242" y="2550668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4185314" y="2314107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5142931" y="241159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592471" y="269397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891886" y="2917209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698544" y="353363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4352498" y="332436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999629" y="346767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5214582" y="298886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아래쪽 화살표 5"/>
            <p:cNvSpPr/>
            <p:nvPr/>
          </p:nvSpPr>
          <p:spPr>
            <a:xfrm>
              <a:off x="3436961" y="2128707"/>
              <a:ext cx="454925" cy="354534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01983" y="27163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8926" y="50251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2193" y="2720615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빈 공간에 </a:t>
            </a:r>
            <a:r>
              <a:rPr lang="ko-KR" altLang="en-US" dirty="0" err="1" smtClean="0"/>
              <a:t>생성점</a:t>
            </a:r>
            <a:r>
              <a:rPr lang="ko-KR" altLang="en-US" dirty="0" smtClean="0"/>
              <a:t> 중 하나를 선택한다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2193" y="4643613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①에서 선택한 </a:t>
            </a:r>
            <a:r>
              <a:rPr lang="ko-KR" altLang="en-US" dirty="0" err="1" smtClean="0"/>
              <a:t>생성점과</a:t>
            </a:r>
            <a:r>
              <a:rPr lang="ko-KR" altLang="en-US" dirty="0" smtClean="0"/>
              <a:t> 이웃한 다른 </a:t>
            </a:r>
            <a:r>
              <a:rPr lang="ko-KR" altLang="en-US" dirty="0" err="1" smtClean="0"/>
              <a:t>생성점</a:t>
            </a:r>
            <a:r>
              <a:rPr lang="ko-KR" altLang="en-US" dirty="0" smtClean="0"/>
              <a:t> 사이의</a:t>
            </a:r>
            <a:endParaRPr lang="en-US" altLang="ko-KR" dirty="0" smtClean="0"/>
          </a:p>
          <a:p>
            <a:r>
              <a:rPr lang="ko-KR" altLang="en-US" dirty="0" smtClean="0"/>
              <a:t>선분의 수직이등분선을 그린다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두 점 사이의 공간을 이등분 한다</a:t>
            </a:r>
            <a:r>
              <a:rPr lang="en-US" altLang="ko-KR" dirty="0" smtClean="0"/>
              <a:t>.)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100316" y="4332201"/>
            <a:ext cx="2504364" cy="1821976"/>
            <a:chOff x="3100316" y="4332201"/>
            <a:chExt cx="2504364" cy="1821976"/>
          </a:xfrm>
        </p:grpSpPr>
        <p:sp>
          <p:nvSpPr>
            <p:cNvPr id="32" name="직사각형 31"/>
            <p:cNvSpPr/>
            <p:nvPr/>
          </p:nvSpPr>
          <p:spPr>
            <a:xfrm>
              <a:off x="3100316" y="4332201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3530221" y="4876648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4160293" y="4640087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5117910" y="473757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4567450" y="501995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3866865" y="5243189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3673523" y="585961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4327477" y="565034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974608" y="579365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5189561" y="531484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768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6773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그리는 방법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1983" y="27163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③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38926" y="50251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④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25573" y="2319587"/>
            <a:ext cx="5493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①에서 선택한 </a:t>
            </a:r>
            <a:r>
              <a:rPr lang="ko-KR" altLang="en-US" dirty="0" err="1" smtClean="0"/>
              <a:t>생성점과</a:t>
            </a:r>
            <a:r>
              <a:rPr lang="ko-KR" altLang="en-US" dirty="0" smtClean="0"/>
              <a:t> 이웃한 다른 </a:t>
            </a:r>
            <a:r>
              <a:rPr lang="ko-KR" altLang="en-US" dirty="0" err="1" smtClean="0"/>
              <a:t>생성점을</a:t>
            </a:r>
            <a:r>
              <a:rPr lang="ko-KR" altLang="en-US" dirty="0" smtClean="0"/>
              <a:t> 찾아</a:t>
            </a:r>
            <a:endParaRPr lang="en-US" altLang="ko-KR" dirty="0" smtClean="0"/>
          </a:p>
          <a:p>
            <a:r>
              <a:rPr lang="ko-KR" altLang="en-US" dirty="0" smtClean="0"/>
              <a:t>②에서와 같이 수직이등분선을 그린다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②에서 선택한 </a:t>
            </a:r>
            <a:r>
              <a:rPr lang="ko-KR" altLang="en-US" dirty="0" err="1" smtClean="0"/>
              <a:t>생성점과</a:t>
            </a:r>
            <a:r>
              <a:rPr lang="ko-KR" altLang="en-US" dirty="0" smtClean="0"/>
              <a:t> 다른 점을 찾는다</a:t>
            </a:r>
            <a:r>
              <a:rPr lang="en-US" altLang="ko-KR" dirty="0" smtClean="0"/>
              <a:t>.)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25573" y="4840086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①에서 선택한 </a:t>
            </a:r>
            <a:r>
              <a:rPr lang="ko-KR" altLang="en-US" dirty="0" err="1" smtClean="0"/>
              <a:t>생성점과</a:t>
            </a:r>
            <a:r>
              <a:rPr lang="ko-KR" altLang="en-US" dirty="0" smtClean="0"/>
              <a:t> 이웃한 또 다른 </a:t>
            </a:r>
            <a:r>
              <a:rPr lang="ko-KR" altLang="en-US" dirty="0" err="1" smtClean="0"/>
              <a:t>생성점을</a:t>
            </a:r>
            <a:endParaRPr lang="en-US" altLang="ko-KR" dirty="0" smtClean="0"/>
          </a:p>
          <a:p>
            <a:r>
              <a:rPr lang="ko-KR" altLang="en-US" dirty="0" smtClean="0"/>
              <a:t>찾아 앞에서와 같이 수직이등분선을 그린다</a:t>
            </a:r>
            <a:r>
              <a:rPr lang="en-US" altLang="ko-KR" dirty="0" smtClean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100317" y="1893135"/>
            <a:ext cx="2529384" cy="1935062"/>
            <a:chOff x="3100317" y="1893135"/>
            <a:chExt cx="2529384" cy="1935062"/>
          </a:xfrm>
        </p:grpSpPr>
        <p:sp>
          <p:nvSpPr>
            <p:cNvPr id="5" name="직사각형 4"/>
            <p:cNvSpPr/>
            <p:nvPr/>
          </p:nvSpPr>
          <p:spPr>
            <a:xfrm>
              <a:off x="3125337" y="2006221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555242" y="2550668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4185314" y="2314107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5142931" y="241159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4592471" y="269397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841846" y="2863155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698544" y="353363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4352498" y="332436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4999629" y="346767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5214582" y="298886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3831796" y="2006221"/>
              <a:ext cx="495681" cy="1821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3100317" y="1893135"/>
              <a:ext cx="1432064" cy="1448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3087785" y="4219115"/>
            <a:ext cx="2516895" cy="1935062"/>
            <a:chOff x="3087785" y="4219115"/>
            <a:chExt cx="2516895" cy="1935062"/>
          </a:xfrm>
        </p:grpSpPr>
        <p:sp>
          <p:nvSpPr>
            <p:cNvPr id="22" name="직사각형 21"/>
            <p:cNvSpPr/>
            <p:nvPr/>
          </p:nvSpPr>
          <p:spPr>
            <a:xfrm>
              <a:off x="3100316" y="4332201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530221" y="4876648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4160293" y="4640087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5117910" y="473757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4567450" y="501995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3841846" y="520116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3673523" y="5859613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4327477" y="565034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4974608" y="579365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5189561" y="5314840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3819264" y="4332201"/>
              <a:ext cx="495681" cy="1821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H="1">
              <a:off x="3087785" y="4219115"/>
              <a:ext cx="1432064" cy="1448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stCxn id="22" idx="3"/>
            </p:cNvCxnSpPr>
            <p:nvPr/>
          </p:nvCxnSpPr>
          <p:spPr>
            <a:xfrm flipH="1">
              <a:off x="3087785" y="5243189"/>
              <a:ext cx="2516895" cy="214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064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전시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학습 확인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평행 조건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1" y="1989137"/>
                <a:ext cx="8059738" cy="301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직선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</m:oMath>
                </a14:m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과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에서</a:t>
                </a:r>
                <a:endParaRPr lang="en-US" altLang="ko-KR" sz="28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 eaLnBrk="1" hangingPunct="1">
                  <a:lnSpc>
                    <a:spcPct val="2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①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직선이 서로 평행하면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≠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이다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  <a:p>
                <a:pPr eaLnBrk="1" hangingPunct="1">
                  <a:lnSpc>
                    <a:spcPct val="2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②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≠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800" b="0" i="1" dirty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이면 두 직선은 서로 평행하다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  <a:endParaRPr lang="ko-KR" altLang="en-US" sz="28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1" y="1989137"/>
                <a:ext cx="8059738" cy="3016971"/>
              </a:xfrm>
              <a:prstGeom prst="rect">
                <a:avLst/>
              </a:prstGeom>
              <a:blipFill>
                <a:blip r:embed="rId2"/>
                <a:stretch>
                  <a:fillRect l="-1589" r="-5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46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6773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그리는 방법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2454" y="28064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⑤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59397" y="51151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⑥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46044" y="2594728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④에서의 직선들을 이용하여 하나의 구역을 만들면</a:t>
            </a:r>
            <a:endParaRPr lang="en-US" altLang="ko-KR" dirty="0" smtClean="0"/>
          </a:p>
          <a:p>
            <a:r>
              <a:rPr lang="ko-KR" altLang="en-US" dirty="0" smtClean="0"/>
              <a:t>①에서 처음 선택한 점에 해당하는 구역이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46044" y="498851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다른 점을 선택하여 앞의 과정을 되풀이한다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그러면 그 점에서의 구역을 만들 수 있다</a:t>
            </a:r>
            <a:r>
              <a:rPr lang="en-US" altLang="ko-KR" dirty="0" smtClean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131873" y="2096239"/>
            <a:ext cx="2518299" cy="1821976"/>
            <a:chOff x="3131873" y="2096239"/>
            <a:chExt cx="2518299" cy="1821976"/>
          </a:xfrm>
        </p:grpSpPr>
        <p:sp>
          <p:nvSpPr>
            <p:cNvPr id="7" name="직사각형 6"/>
            <p:cNvSpPr/>
            <p:nvPr/>
          </p:nvSpPr>
          <p:spPr>
            <a:xfrm>
              <a:off x="3145808" y="2096239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575713" y="2640686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4205785" y="240412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5163402" y="250160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612942" y="278398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862317" y="295317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719015" y="3623651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372969" y="3414386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5020100" y="355768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5235053" y="307887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852267" y="2096239"/>
              <a:ext cx="155625" cy="6160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>
              <a:off x="3402331" y="2704122"/>
              <a:ext cx="601487" cy="515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>
              <a:off x="3131873" y="3216341"/>
              <a:ext cx="290822" cy="437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3120787" y="4422219"/>
            <a:ext cx="2504364" cy="1821976"/>
            <a:chOff x="3120787" y="4422219"/>
            <a:chExt cx="2504364" cy="1821976"/>
          </a:xfrm>
        </p:grpSpPr>
        <p:sp>
          <p:nvSpPr>
            <p:cNvPr id="23" name="직사각형 22"/>
            <p:cNvSpPr/>
            <p:nvPr/>
          </p:nvSpPr>
          <p:spPr>
            <a:xfrm>
              <a:off x="3120787" y="4422219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3550692" y="4966666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4180764" y="4730105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5138381" y="482758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4587921" y="510996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3862317" y="5291186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3693994" y="5949631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4347948" y="5740366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4995079" y="588366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5210032" y="540485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3861257" y="4430434"/>
              <a:ext cx="155625" cy="6160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3411321" y="5038317"/>
              <a:ext cx="601487" cy="515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H="1">
              <a:off x="3140863" y="5550536"/>
              <a:ext cx="290822" cy="437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4025559" y="5038317"/>
              <a:ext cx="298507" cy="214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V="1">
              <a:off x="4310751" y="4719844"/>
              <a:ext cx="466364" cy="516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V="1">
              <a:off x="4777115" y="4430435"/>
              <a:ext cx="28634" cy="2996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97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6773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그리는 방법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7834" y="32282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⑦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9480" y="3079743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모든 점에서 이와 같은 방법으로 그림을 그리면</a:t>
            </a:r>
            <a:endParaRPr lang="en-US" altLang="ko-KR" dirty="0" smtClean="0"/>
          </a:p>
          <a:p>
            <a:r>
              <a:rPr lang="ko-KR" altLang="en-US" dirty="0" smtClean="0"/>
              <a:t>왼쪽 그림과 같은 </a:t>
            </a:r>
            <a:r>
              <a:rPr lang="ko-KR" altLang="en-US" dirty="0" err="1" smtClean="0"/>
              <a:t>보로노이</a:t>
            </a:r>
            <a:r>
              <a:rPr lang="ko-KR" altLang="en-US" dirty="0" smtClean="0"/>
              <a:t> 다이어그램이 그려진다</a:t>
            </a:r>
            <a:r>
              <a:rPr lang="en-US" altLang="ko-KR" dirty="0" smtClean="0"/>
              <a:t>.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3079224" y="2535296"/>
            <a:ext cx="2504364" cy="1832237"/>
            <a:chOff x="3079224" y="2535296"/>
            <a:chExt cx="2504364" cy="1832237"/>
          </a:xfrm>
        </p:grpSpPr>
        <p:sp>
          <p:nvSpPr>
            <p:cNvPr id="7" name="직사각형 6"/>
            <p:cNvSpPr/>
            <p:nvPr/>
          </p:nvSpPr>
          <p:spPr>
            <a:xfrm>
              <a:off x="3079224" y="2535296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509129" y="3079743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4139201" y="2843182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5096818" y="294066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546358" y="322304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820754" y="340426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652431" y="406270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306385" y="385344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4953516" y="399674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5168469" y="351793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3819694" y="2543511"/>
              <a:ext cx="155625" cy="6160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>
              <a:off x="3369758" y="3151394"/>
              <a:ext cx="601487" cy="515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3099300" y="3663613"/>
              <a:ext cx="290822" cy="437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3983996" y="3151394"/>
              <a:ext cx="298507" cy="214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4275846" y="2832921"/>
              <a:ext cx="459706" cy="5334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4735552" y="2543512"/>
              <a:ext cx="28634" cy="2996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3975319" y="3517935"/>
              <a:ext cx="300527" cy="335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H="1" flipV="1">
              <a:off x="4267293" y="3366347"/>
              <a:ext cx="19284" cy="1615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3364801" y="3655757"/>
              <a:ext cx="619195" cy="190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3983996" y="3846434"/>
              <a:ext cx="179040" cy="502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>
              <a:off x="4563716" y="3685475"/>
              <a:ext cx="153194" cy="6820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4267293" y="3527925"/>
              <a:ext cx="449617" cy="15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4715256" y="3359957"/>
              <a:ext cx="210184" cy="34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 flipH="1" flipV="1">
              <a:off x="4735552" y="3655757"/>
              <a:ext cx="847210" cy="405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H="1">
              <a:off x="4925440" y="3223045"/>
              <a:ext cx="657322" cy="1266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 flipH="1" flipV="1">
              <a:off x="4725988" y="2843183"/>
              <a:ext cx="199452" cy="516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15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3997209" y="2719021"/>
            <a:ext cx="580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적용한 </a:t>
            </a:r>
            <a:r>
              <a:rPr lang="ko-KR" altLang="en-US" sz="32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디자인을 찾아봅시다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9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정리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A7C16083-BD5B-3A46-A040-2BF13DC14876}"/>
              </a:ext>
            </a:extLst>
          </p:cNvPr>
          <p:cNvSpPr txBox="1">
            <a:spLocks/>
          </p:cNvSpPr>
          <p:nvPr/>
        </p:nvSpPr>
        <p:spPr bwMode="auto">
          <a:xfrm>
            <a:off x="2678544" y="2258745"/>
            <a:ext cx="5394038" cy="29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인접한 두 점을 이은 선분의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수직이등분선을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통해 공간을 분할한 그림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604000101010101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생성점을 기준으로 효율적인 공간 분할 가능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!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712035" y="2725606"/>
            <a:ext cx="2504364" cy="1832237"/>
            <a:chOff x="3079224" y="2535296"/>
            <a:chExt cx="2504364" cy="1832237"/>
          </a:xfrm>
        </p:grpSpPr>
        <p:sp>
          <p:nvSpPr>
            <p:cNvPr id="6" name="직사각형 5"/>
            <p:cNvSpPr/>
            <p:nvPr/>
          </p:nvSpPr>
          <p:spPr>
            <a:xfrm>
              <a:off x="3079224" y="2535296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509129" y="3079743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4139201" y="2843182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5096818" y="294066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546358" y="322304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820754" y="340426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652431" y="406270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4306385" y="385344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953516" y="399674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5168469" y="351793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3819694" y="2543511"/>
              <a:ext cx="155625" cy="6160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H="1">
              <a:off x="3369758" y="3151394"/>
              <a:ext cx="601487" cy="515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>
              <a:off x="3099300" y="3663613"/>
              <a:ext cx="290822" cy="437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3983996" y="3151394"/>
              <a:ext cx="298507" cy="214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4275846" y="2832921"/>
              <a:ext cx="459706" cy="5334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4735552" y="2543512"/>
              <a:ext cx="28634" cy="2996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3975319" y="3517935"/>
              <a:ext cx="300527" cy="335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 flipV="1">
              <a:off x="4267293" y="3366347"/>
              <a:ext cx="19284" cy="1615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3364801" y="3655757"/>
              <a:ext cx="619195" cy="190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3983996" y="3846434"/>
              <a:ext cx="179040" cy="502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H="1">
              <a:off x="4563716" y="3685475"/>
              <a:ext cx="153194" cy="6820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4267293" y="3527925"/>
              <a:ext cx="449617" cy="15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4715256" y="3359957"/>
              <a:ext cx="210184" cy="34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H="1" flipV="1">
              <a:off x="4735552" y="3655757"/>
              <a:ext cx="847210" cy="405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4925440" y="3223045"/>
              <a:ext cx="657322" cy="1266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 flipV="1">
              <a:off x="4725988" y="2843183"/>
              <a:ext cx="199452" cy="516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직선 화살표 연결선 34"/>
          <p:cNvCxnSpPr/>
          <p:nvPr/>
        </p:nvCxnSpPr>
        <p:spPr>
          <a:xfrm flipH="1">
            <a:off x="10368363" y="2114645"/>
            <a:ext cx="208530" cy="117529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453159" y="1903104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err="1" smtClean="0"/>
              <a:t>보로노이</a:t>
            </a:r>
            <a:r>
              <a:rPr lang="ko-KR" altLang="en-US" sz="1050" dirty="0" smtClean="0"/>
              <a:t> 다각형</a:t>
            </a:r>
            <a:endParaRPr lang="ko-KR" altLang="en-US" sz="1050" dirty="0"/>
          </a:p>
        </p:txBody>
      </p:sp>
      <p:cxnSp>
        <p:nvCxnSpPr>
          <p:cNvPr id="37" name="직선 화살표 연결선 36"/>
          <p:cNvCxnSpPr>
            <a:endCxn id="13" idx="4"/>
          </p:cNvCxnSpPr>
          <p:nvPr/>
        </p:nvCxnSpPr>
        <p:spPr>
          <a:xfrm flipH="1" flipV="1">
            <a:off x="10010847" y="4187055"/>
            <a:ext cx="262277" cy="97786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64217" y="517741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/>
              <a:t>생성점</a:t>
            </a:r>
            <a:endParaRPr lang="ko-KR" altLang="en-US" sz="1100" dirty="0"/>
          </a:p>
        </p:txBody>
      </p:sp>
      <p:cxnSp>
        <p:nvCxnSpPr>
          <p:cNvPr id="39" name="직선 화살표 연결선 38"/>
          <p:cNvCxnSpPr>
            <a:stCxn id="40" idx="0"/>
          </p:cNvCxnSpPr>
          <p:nvPr/>
        </p:nvCxnSpPr>
        <p:spPr>
          <a:xfrm flipV="1">
            <a:off x="8961703" y="4288021"/>
            <a:ext cx="744624" cy="84161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11337" y="5129632"/>
            <a:ext cx="1500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두 </a:t>
            </a:r>
            <a:r>
              <a:rPr lang="ko-KR" altLang="en-US" sz="1100" dirty="0" err="1" smtClean="0"/>
              <a:t>생성점을</a:t>
            </a:r>
            <a:r>
              <a:rPr lang="ko-KR" altLang="en-US" sz="1100" dirty="0" smtClean="0"/>
              <a:t> 잇는</a:t>
            </a:r>
            <a:endParaRPr lang="en-US" altLang="ko-KR" sz="1100" dirty="0" smtClean="0"/>
          </a:p>
          <a:p>
            <a:r>
              <a:rPr lang="ko-KR" altLang="en-US" sz="1100" dirty="0" smtClean="0"/>
              <a:t>선분의 수직이등분선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9244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35BFF14-E6FB-6BFB-67C7-9708E9C8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212012" y="80434"/>
            <a:ext cx="8730607" cy="66971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DB649-6CE4-4A0E-A477-3C5B30FC7C22}"/>
              </a:ext>
            </a:extLst>
          </p:cNvPr>
          <p:cNvSpPr txBox="1"/>
          <p:nvPr/>
        </p:nvSpPr>
        <p:spPr>
          <a:xfrm>
            <a:off x="3313533" y="1782372"/>
            <a:ext cx="8527564" cy="1200329"/>
          </a:xfrm>
          <a:prstGeom prst="rect">
            <a:avLst/>
          </a:prstGeom>
          <a:solidFill>
            <a:schemeClr val="bg2">
              <a:alpha val="8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시간은 </a:t>
            </a:r>
            <a:r>
              <a:rPr lang="ko-KR" altLang="en-US" sz="3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통해 </a:t>
            </a:r>
            <a:r>
              <a:rPr lang="ko-KR" altLang="en-US" sz="3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에버랜드를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알아보겠습니다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 예고</a:t>
            </a:r>
          </a:p>
        </p:txBody>
      </p:sp>
    </p:spTree>
    <p:extLst>
      <p:ext uri="{BB962C8B-B14F-4D97-AF65-F5344CB8AC3E}">
        <p14:creationId xmlns:p14="http://schemas.microsoft.com/office/powerpoint/2010/main" val="305145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0551" y="2460721"/>
            <a:ext cx="8365067" cy="1936558"/>
          </a:xfrm>
          <a:solidFill>
            <a:schemeClr val="tx2">
              <a:lumMod val="20000"/>
              <a:lumOff val="80000"/>
              <a:alpha val="85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200" dirty="0"/>
              <a:t>나에게 가장 가까운 </a:t>
            </a:r>
            <a:r>
              <a:rPr lang="en-US" altLang="ko-KR" sz="3200" dirty="0">
                <a:solidFill>
                  <a:srgbClr val="FF0000"/>
                </a:solidFill>
              </a:rPr>
              <a:t>AED</a:t>
            </a:r>
            <a:r>
              <a:rPr lang="ko-KR" altLang="en-US" sz="3200" dirty="0"/>
              <a:t>는 어디에 있을까</a:t>
            </a:r>
            <a:r>
              <a:rPr lang="en-US" altLang="ko-KR" sz="3200" dirty="0"/>
              <a:t>?</a:t>
            </a:r>
            <a:br>
              <a:rPr lang="en-US" altLang="ko-KR" sz="3200" dirty="0"/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조건을 활용한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24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다이어그램의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이해와 실생활 적용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9B2AA-3905-7B7D-0BF5-5163FF8D1D32}"/>
              </a:ext>
            </a:extLst>
          </p:cNvPr>
          <p:cNvSpPr txBox="1"/>
          <p:nvPr/>
        </p:nvSpPr>
        <p:spPr>
          <a:xfrm>
            <a:off x="7033540" y="4941455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적용</a:t>
            </a:r>
          </a:p>
        </p:txBody>
      </p:sp>
    </p:spTree>
    <p:extLst>
      <p:ext uri="{BB962C8B-B14F-4D97-AF65-F5344CB8AC3E}">
        <p14:creationId xmlns:p14="http://schemas.microsoft.com/office/powerpoint/2010/main" val="53299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전시 학습 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A7C16083-BD5B-3A46-A040-2BF13DC14876}"/>
              </a:ext>
            </a:extLst>
          </p:cNvPr>
          <p:cNvSpPr txBox="1">
            <a:spLocks/>
          </p:cNvSpPr>
          <p:nvPr/>
        </p:nvSpPr>
        <p:spPr bwMode="auto">
          <a:xfrm>
            <a:off x="2265528" y="2231450"/>
            <a:ext cx="5278272" cy="29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인접한 두 점을 이은 선분의 </a:t>
            </a: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수직이등분선을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통해 공간을 분할한 그림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604000101010101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생성점을 기준으로 효율적인 공간 분할 가능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!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8333344" y="2624006"/>
            <a:ext cx="2504364" cy="1832237"/>
            <a:chOff x="3079224" y="2535296"/>
            <a:chExt cx="2504364" cy="1832237"/>
          </a:xfrm>
        </p:grpSpPr>
        <p:sp>
          <p:nvSpPr>
            <p:cNvPr id="7" name="직사각형 6"/>
            <p:cNvSpPr/>
            <p:nvPr/>
          </p:nvSpPr>
          <p:spPr>
            <a:xfrm>
              <a:off x="3079224" y="2535296"/>
              <a:ext cx="2504364" cy="182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509129" y="3079743"/>
              <a:ext cx="143302" cy="1433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4139201" y="2843182"/>
              <a:ext cx="143302" cy="14330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5096818" y="294066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546358" y="322304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820754" y="340426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652431" y="4062708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306385" y="3853443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4953516" y="399674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5168469" y="3517935"/>
              <a:ext cx="143302" cy="143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3819694" y="2543511"/>
              <a:ext cx="155625" cy="6160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H="1">
              <a:off x="3369758" y="3151394"/>
              <a:ext cx="601487" cy="515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3099300" y="3663613"/>
              <a:ext cx="290822" cy="437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3983996" y="3151394"/>
              <a:ext cx="298507" cy="214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4275846" y="2832921"/>
              <a:ext cx="459706" cy="5334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4735552" y="2543512"/>
              <a:ext cx="28634" cy="2996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3975319" y="3517935"/>
              <a:ext cx="300527" cy="3355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 flipV="1">
              <a:off x="4267293" y="3366347"/>
              <a:ext cx="19284" cy="1615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3364801" y="3655757"/>
              <a:ext cx="619195" cy="190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3983996" y="3846434"/>
              <a:ext cx="179040" cy="502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4563716" y="3685475"/>
              <a:ext cx="153194" cy="6820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267293" y="3527925"/>
              <a:ext cx="449617" cy="15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V="1">
              <a:off x="4715256" y="3359957"/>
              <a:ext cx="210184" cy="34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 flipV="1">
              <a:off x="4735552" y="3655757"/>
              <a:ext cx="847210" cy="405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>
              <a:off x="4925440" y="3223045"/>
              <a:ext cx="657322" cy="1266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H="1" flipV="1">
              <a:off x="4725988" y="2843183"/>
              <a:ext cx="199452" cy="516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직선 화살표 연결선 2"/>
          <p:cNvCxnSpPr/>
          <p:nvPr/>
        </p:nvCxnSpPr>
        <p:spPr>
          <a:xfrm flipH="1">
            <a:off x="9989672" y="2013045"/>
            <a:ext cx="208530" cy="117529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74468" y="1801504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err="1" smtClean="0"/>
              <a:t>보로노이</a:t>
            </a:r>
            <a:r>
              <a:rPr lang="ko-KR" altLang="en-US" sz="1050" dirty="0" smtClean="0"/>
              <a:t> 다각형</a:t>
            </a:r>
            <a:endParaRPr lang="ko-KR" altLang="en-US" sz="1050" dirty="0"/>
          </a:p>
        </p:txBody>
      </p:sp>
      <p:cxnSp>
        <p:nvCxnSpPr>
          <p:cNvPr id="36" name="직선 화살표 연결선 35"/>
          <p:cNvCxnSpPr>
            <a:endCxn id="14" idx="4"/>
          </p:cNvCxnSpPr>
          <p:nvPr/>
        </p:nvCxnSpPr>
        <p:spPr>
          <a:xfrm flipH="1" flipV="1">
            <a:off x="9632156" y="4085455"/>
            <a:ext cx="262277" cy="97786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585526" y="507581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/>
              <a:t>생성점</a:t>
            </a:r>
            <a:endParaRPr lang="ko-KR" altLang="en-US" sz="1100" dirty="0"/>
          </a:p>
        </p:txBody>
      </p:sp>
      <p:cxnSp>
        <p:nvCxnSpPr>
          <p:cNvPr id="40" name="직선 화살표 연결선 39"/>
          <p:cNvCxnSpPr>
            <a:stCxn id="41" idx="0"/>
          </p:cNvCxnSpPr>
          <p:nvPr/>
        </p:nvCxnSpPr>
        <p:spPr>
          <a:xfrm flipV="1">
            <a:off x="8583012" y="4186421"/>
            <a:ext cx="744624" cy="84161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32646" y="5028032"/>
            <a:ext cx="1500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두 </a:t>
            </a:r>
            <a:r>
              <a:rPr lang="ko-KR" altLang="en-US" sz="1100" dirty="0" err="1" smtClean="0"/>
              <a:t>생성점을</a:t>
            </a:r>
            <a:r>
              <a:rPr lang="ko-KR" altLang="en-US" sz="1100" dirty="0" smtClean="0"/>
              <a:t> 잇는</a:t>
            </a:r>
            <a:endParaRPr lang="en-US" altLang="ko-KR" sz="1100" dirty="0" smtClean="0"/>
          </a:p>
          <a:p>
            <a:r>
              <a:rPr lang="ko-KR" altLang="en-US" sz="1100" dirty="0" smtClean="0"/>
              <a:t>선분의 수직이등분선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7708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3472872" y="646422"/>
            <a:ext cx="7406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나의 위치에서 가장 가까운 곳에 위치한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어디에 있을까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생각 열기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490895-9C08-1BEC-EC39-BB0FAD83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55" y="1150864"/>
            <a:ext cx="7294579" cy="55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482E05C-7DB2-FF37-F064-5F67A7AADB1A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학습목표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5329F-9059-485A-EA7A-296147E09EA8}"/>
              </a:ext>
            </a:extLst>
          </p:cNvPr>
          <p:cNvSpPr txBox="1"/>
          <p:nvPr/>
        </p:nvSpPr>
        <p:spPr>
          <a:xfrm>
            <a:off x="2290617" y="2216077"/>
            <a:ext cx="8896987" cy="182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에버랜드 지도를 바탕으로</a:t>
            </a: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그릴 수 있다</a:t>
            </a: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43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C0983-2065-7EAF-1F30-C747B0683A21}"/>
              </a:ext>
            </a:extLst>
          </p:cNvPr>
          <p:cNvSpPr txBox="1"/>
          <p:nvPr/>
        </p:nvSpPr>
        <p:spPr>
          <a:xfrm>
            <a:off x="2253673" y="2318323"/>
            <a:ext cx="9421091" cy="27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에버랜드 지도의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위치를 생성점으로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그려 봅시다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(AED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이외에 화장실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수유실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기저귀 교환실 등 다른 시설을 대상으로 그려도 좋습니다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에버랜드 지도에 그린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다이어그램이 어떤 의미를 갖는지 생각해 봅시다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48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4EA043-4BBB-631F-CCF2-FCEB48C3FD01}"/>
              </a:ext>
            </a:extLst>
          </p:cNvPr>
          <p:cNvSpPr/>
          <p:nvPr/>
        </p:nvSpPr>
        <p:spPr>
          <a:xfrm>
            <a:off x="2789381" y="1754785"/>
            <a:ext cx="8765310" cy="48213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                           </a:t>
            </a:r>
            <a:r>
              <a:rPr lang="en-US" altLang="ko-KR" sz="2400" dirty="0">
                <a:solidFill>
                  <a:schemeClr val="tx1"/>
                </a:solidFill>
              </a:rPr>
              <a:t>• A</a:t>
            </a: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                                                                                    •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907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공간을 점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더 가까운 영역과 점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더 가까운 영역으로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분할하시오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2F41EC3-B3CA-0202-6A0B-7AC9B4A6C25F}"/>
              </a:ext>
            </a:extLst>
          </p:cNvPr>
          <p:cNvCxnSpPr/>
          <p:nvPr/>
        </p:nvCxnSpPr>
        <p:spPr>
          <a:xfrm>
            <a:off x="4572000" y="2530764"/>
            <a:ext cx="5181600" cy="329738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771E325-7995-C0C6-3840-44F2A314B7FA}"/>
              </a:ext>
            </a:extLst>
          </p:cNvPr>
          <p:cNvCxnSpPr>
            <a:cxnSpLocks/>
          </p:cNvCxnSpPr>
          <p:nvPr/>
        </p:nvCxnSpPr>
        <p:spPr>
          <a:xfrm flipH="1">
            <a:off x="5624945" y="1754785"/>
            <a:ext cx="3121891" cy="4821381"/>
          </a:xfrm>
          <a:prstGeom prst="line">
            <a:avLst/>
          </a:prstGeom>
          <a:ln w="635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521859-466E-E5D3-4239-8BFB8F978B81}"/>
              </a:ext>
            </a:extLst>
          </p:cNvPr>
          <p:cNvSpPr txBox="1"/>
          <p:nvPr/>
        </p:nvSpPr>
        <p:spPr>
          <a:xfrm>
            <a:off x="7941544" y="3059668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수직이등분선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생각 열기</a:t>
            </a:r>
          </a:p>
        </p:txBody>
      </p:sp>
    </p:spTree>
    <p:extLst>
      <p:ext uri="{BB962C8B-B14F-4D97-AF65-F5344CB8AC3E}">
        <p14:creationId xmlns:p14="http://schemas.microsoft.com/office/powerpoint/2010/main" val="30046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35BFF14-E6FB-6BFB-67C7-9708E9C8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12012" y="80434"/>
            <a:ext cx="8730607" cy="66971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570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정리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1533112"/>
            <a:ext cx="498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 해석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A7C16083-BD5B-3A46-A040-2BF13DC14876}"/>
              </a:ext>
            </a:extLst>
          </p:cNvPr>
          <p:cNvSpPr txBox="1">
            <a:spLocks/>
          </p:cNvSpPr>
          <p:nvPr/>
        </p:nvSpPr>
        <p:spPr bwMode="auto">
          <a:xfrm>
            <a:off x="2678544" y="2812138"/>
            <a:ext cx="8379791" cy="123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현재 위치가 포함된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다각형 안의 생성점에 위치한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AED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가 가장 가까운 거리에 있는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AED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이다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82156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35BFF14-E6FB-6BFB-67C7-9708E9C8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212012" y="80434"/>
            <a:ext cx="8730607" cy="66971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DB649-6CE4-4A0E-A477-3C5B30FC7C22}"/>
              </a:ext>
            </a:extLst>
          </p:cNvPr>
          <p:cNvSpPr txBox="1"/>
          <p:nvPr/>
        </p:nvSpPr>
        <p:spPr>
          <a:xfrm>
            <a:off x="3313533" y="1782372"/>
            <a:ext cx="8527564" cy="1969770"/>
          </a:xfrm>
          <a:prstGeom prst="rect">
            <a:avLst/>
          </a:prstGeom>
          <a:solidFill>
            <a:schemeClr val="bg2">
              <a:alpha val="8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다이어그램에서 확인된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실제로 가장 가까울까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algn="ctr"/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직접 확인해 봅시다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!!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 예고</a:t>
            </a:r>
          </a:p>
        </p:txBody>
      </p:sp>
    </p:spTree>
    <p:extLst>
      <p:ext uri="{BB962C8B-B14F-4D97-AF65-F5344CB8AC3E}">
        <p14:creationId xmlns:p14="http://schemas.microsoft.com/office/powerpoint/2010/main" val="1750982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9886" y="2613933"/>
            <a:ext cx="8106295" cy="1325563"/>
          </a:xfrm>
        </p:spPr>
        <p:txBody>
          <a:bodyPr/>
          <a:lstStyle/>
          <a:p>
            <a:pPr algn="ctr"/>
            <a:r>
              <a:rPr lang="en-US" altLang="ko-KR" dirty="0" smtClean="0"/>
              <a:t>4</a:t>
            </a:r>
            <a:r>
              <a:rPr lang="ko-KR" altLang="en-US" dirty="0" smtClean="0"/>
              <a:t>차시는 </a:t>
            </a:r>
            <a:r>
              <a:rPr lang="en-US" altLang="ko-KR" dirty="0" err="1" smtClean="0"/>
              <a:t>ppt</a:t>
            </a:r>
            <a:r>
              <a:rPr lang="ko-KR" altLang="en-US" dirty="0" smtClean="0"/>
              <a:t>자료 없음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619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0551" y="2460721"/>
            <a:ext cx="8365067" cy="1936558"/>
          </a:xfrm>
          <a:solidFill>
            <a:schemeClr val="tx2">
              <a:lumMod val="20000"/>
              <a:lumOff val="80000"/>
              <a:alpha val="85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200" dirty="0"/>
              <a:t>나에게 가장 가까운 </a:t>
            </a:r>
            <a:r>
              <a:rPr lang="en-US" altLang="ko-KR" sz="3200" dirty="0">
                <a:solidFill>
                  <a:srgbClr val="FF0000"/>
                </a:solidFill>
              </a:rPr>
              <a:t>AED</a:t>
            </a:r>
            <a:r>
              <a:rPr lang="ko-KR" altLang="en-US" sz="3200" dirty="0"/>
              <a:t>는 어디에 있을까</a:t>
            </a:r>
            <a:r>
              <a:rPr lang="en-US" altLang="ko-KR" sz="3200" dirty="0"/>
              <a:t>?</a:t>
            </a:r>
            <a:br>
              <a:rPr lang="en-US" altLang="ko-KR" sz="3200" dirty="0"/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조건을 활용한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24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다이어그램의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이해와 실생활 적용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9B2AA-3905-7B7D-0BF5-5163FF8D1D32}"/>
              </a:ext>
            </a:extLst>
          </p:cNvPr>
          <p:cNvSpPr txBox="1"/>
          <p:nvPr/>
        </p:nvSpPr>
        <p:spPr>
          <a:xfrm>
            <a:off x="9329040" y="5051522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활동 정리</a:t>
            </a:r>
          </a:p>
        </p:txBody>
      </p:sp>
    </p:spTree>
    <p:extLst>
      <p:ext uri="{BB962C8B-B14F-4D97-AF65-F5344CB8AC3E}">
        <p14:creationId xmlns:p14="http://schemas.microsoft.com/office/powerpoint/2010/main" val="3346192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2B242E44-8DBD-99C6-7494-E0DDFB3D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212012" y="80434"/>
            <a:ext cx="8730607" cy="66971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전시 학습 확인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5A958-2A9F-C489-6ED2-06184830B667}"/>
              </a:ext>
            </a:extLst>
          </p:cNvPr>
          <p:cNvSpPr txBox="1"/>
          <p:nvPr/>
        </p:nvSpPr>
        <p:spPr>
          <a:xfrm>
            <a:off x="3313533" y="1782372"/>
            <a:ext cx="8527564" cy="1200329"/>
          </a:xfrm>
          <a:prstGeom prst="rect">
            <a:avLst/>
          </a:prstGeom>
          <a:solidFill>
            <a:schemeClr val="bg2">
              <a:alpha val="8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다이어그램에서 확인된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실제로 가장 가까웠나요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812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482E05C-7DB2-FF37-F064-5F67A7AADB1A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학습목표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5329F-9059-485A-EA7A-296147E09EA8}"/>
              </a:ext>
            </a:extLst>
          </p:cNvPr>
          <p:cNvSpPr txBox="1"/>
          <p:nvPr/>
        </p:nvSpPr>
        <p:spPr>
          <a:xfrm>
            <a:off x="2530763" y="2539350"/>
            <a:ext cx="7871065" cy="182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다이어그램이 사용되는</a:t>
            </a: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사례에 대해 이해할 수 있다</a:t>
            </a: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34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EF82A-5728-4AD1-9C6B-A1D892A31B65}"/>
              </a:ext>
            </a:extLst>
          </p:cNvPr>
          <p:cNvSpPr txBox="1"/>
          <p:nvPr/>
        </p:nvSpPr>
        <p:spPr>
          <a:xfrm>
            <a:off x="2789381" y="978931"/>
            <a:ext cx="8143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다이어그램의 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실제로 가장</a:t>
            </a:r>
            <a:endParaRPr lang="en-US" altLang="ko-KR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가깝지 않은 경우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이유를 발표해 봅시다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F7725-D94F-C098-36C7-A2404EA45AF0}"/>
              </a:ext>
            </a:extLst>
          </p:cNvPr>
          <p:cNvSpPr txBox="1"/>
          <p:nvPr/>
        </p:nvSpPr>
        <p:spPr>
          <a:xfrm>
            <a:off x="2253673" y="2335575"/>
            <a:ext cx="9421091" cy="27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이동 경로에 큰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건물같은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장애물이 있을 때 이동에 방해가 된다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에버랜드의 경우 경사가 급한 구간이 있어 가까운 오르막길이 포함된 영역이 오히려 더 접근하기 어려울 수 있다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이동 경로가 제대로 조성된 길이 아닐 경우 이동에 제약이 있을 수 있다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7" name="별: 꼭짓점 12개 6">
            <a:extLst>
              <a:ext uri="{FF2B5EF4-FFF2-40B4-BE49-F238E27FC236}">
                <a16:creationId xmlns:a16="http://schemas.microsoft.com/office/drawing/2014/main" id="{D1327D79-77FD-C608-FCA6-063DF677F61A}"/>
              </a:ext>
            </a:extLst>
          </p:cNvPr>
          <p:cNvSpPr/>
          <p:nvPr/>
        </p:nvSpPr>
        <p:spPr>
          <a:xfrm>
            <a:off x="2904663" y="3650803"/>
            <a:ext cx="7418717" cy="2872597"/>
          </a:xfrm>
          <a:prstGeom prst="star12">
            <a:avLst>
              <a:gd name="adj" fmla="val 39001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그럼에도 </a:t>
            </a:r>
            <a:r>
              <a:rPr lang="ko-KR" altLang="en-US" sz="28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통한 </a:t>
            </a:r>
            <a:r>
              <a:rPr lang="en-US" altLang="ko-KR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AED </a:t>
            </a:r>
            <a:r>
              <a:rPr lang="ko-KR" altLang="en-US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찾기는 효과적이다</a:t>
            </a:r>
            <a:r>
              <a:rPr lang="en-US" altLang="ko-KR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3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EF82A-5728-4AD1-9C6B-A1D892A31B65}"/>
              </a:ext>
            </a:extLst>
          </p:cNvPr>
          <p:cNvSpPr txBox="1"/>
          <p:nvPr/>
        </p:nvSpPr>
        <p:spPr>
          <a:xfrm>
            <a:off x="2789381" y="978931"/>
            <a:ext cx="7593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학습활동과 관련해 현장체험학습을 통해</a:t>
            </a:r>
            <a:endParaRPr lang="en-US" altLang="ko-KR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느낀점을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발표해 봅시다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F7725-D94F-C098-36C7-A2404EA45AF0}"/>
              </a:ext>
            </a:extLst>
          </p:cNvPr>
          <p:cNvSpPr txBox="1"/>
          <p:nvPr/>
        </p:nvSpPr>
        <p:spPr>
          <a:xfrm>
            <a:off x="2253673" y="2277368"/>
            <a:ext cx="9421091" cy="334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위치에서 가장 가까운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위치를 찾을 때마다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그리는 것은 현실적으로 불가능해 해당 자료가 준비가 되지 않았다면 활용 불가능하다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에버랜드 앱에서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다이어그램을 기반으로 현재 위치에서 가장 가까운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AED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 화장실과 같은 시설의 정보를 서비스 해 준다면 사용자가 더 만족할 수 있을 것 같다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1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EF82A-5728-4AD1-9C6B-A1D892A31B65}"/>
              </a:ext>
            </a:extLst>
          </p:cNvPr>
          <p:cNvSpPr txBox="1"/>
          <p:nvPr/>
        </p:nvSpPr>
        <p:spPr>
          <a:xfrm>
            <a:off x="2789381" y="978931"/>
            <a:ext cx="8004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다이어그램이 실생활에 활용되는</a:t>
            </a:r>
            <a:endParaRPr lang="en-US" altLang="ko-KR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사례를 찾아 발표해 봅시다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F7725-D94F-C098-36C7-A2404EA45AF0}"/>
              </a:ext>
            </a:extLst>
          </p:cNvPr>
          <p:cNvSpPr txBox="1"/>
          <p:nvPr/>
        </p:nvSpPr>
        <p:spPr>
          <a:xfrm>
            <a:off x="2253673" y="2277368"/>
            <a:ext cx="9421091" cy="334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동사무소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소방서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경찰서와 같은 공공기관이 관할하는 관할을 정할 때 특정 지점에 대한 접근성이 높아지도록 분할 가능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그래픽이나 전염병을 연구할 때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로봇이 장애물을 만나면 피해가도록 동선을 짜거나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GSP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최단경로를 찾을 때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아름다운 패턴을 가진 디자인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5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482E05C-7DB2-FF37-F064-5F67A7AADB1A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학습목표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5329F-9059-485A-EA7A-296147E09EA8}"/>
              </a:ext>
            </a:extLst>
          </p:cNvPr>
          <p:cNvSpPr txBox="1"/>
          <p:nvPr/>
        </p:nvSpPr>
        <p:spPr>
          <a:xfrm>
            <a:off x="2678544" y="3075057"/>
            <a:ext cx="768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조건을 이해한다</a:t>
            </a: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21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1A27194-1634-EE11-5756-3D9556F7528C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EF82A-5728-4AD1-9C6B-A1D892A31B65}"/>
              </a:ext>
            </a:extLst>
          </p:cNvPr>
          <p:cNvSpPr txBox="1"/>
          <p:nvPr/>
        </p:nvSpPr>
        <p:spPr>
          <a:xfrm>
            <a:off x="2789381" y="978931"/>
            <a:ext cx="7859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다이어그램으로 주민복지센터의</a:t>
            </a:r>
            <a:endParaRPr lang="en-US" altLang="ko-KR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위치가 적합한지 확인 가능할까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2AB24-04E4-46AC-0C7A-05D5F25B77A1}"/>
              </a:ext>
            </a:extLst>
          </p:cNvPr>
          <p:cNvSpPr txBox="1"/>
          <p:nvPr/>
        </p:nvSpPr>
        <p:spPr>
          <a:xfrm>
            <a:off x="2864524" y="2564893"/>
            <a:ext cx="8199934" cy="223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다이어그램은 고정점을 기준으로 구역을 분할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주민복지센터 → 행정구역 분할 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행정구역 → 주민복지센터 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2562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정리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보로노이</a:t>
            </a:r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다이어그램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D13132F9-3C73-A9A4-C246-0A1CE7F8A16C}"/>
              </a:ext>
            </a:extLst>
          </p:cNvPr>
          <p:cNvSpPr txBox="1">
            <a:spLocks/>
          </p:cNvSpPr>
          <p:nvPr/>
        </p:nvSpPr>
        <p:spPr bwMode="auto">
          <a:xfrm>
            <a:off x="1077362" y="1796883"/>
            <a:ext cx="10366217" cy="3834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ix정고딕 L" pitchFamily="18" charset="-127"/>
                <a:ea typeface="Rix정고딕 L" pitchFamily="18" charset="-127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인접한 두 점을 이은 선분의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수직이등분선을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통해 공간을 분할한 그림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604000101010101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생성점을 기준으로 효율적인 공간 분할 가능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!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지형적 제약으로 완벽한 적용은 어려울 수 있으나 효과적인 공간 분할 가능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604000101010101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ts val="1000"/>
              </a:spcBef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공공기관의 관할 분할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컴퓨터 그래픽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전염병 연구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, GPS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의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최단동선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 짜기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anose="02030604000101010101" pitchFamily="18" charset="-127"/>
              </a:rPr>
              <a:t>아름다운 디자인 등 다양한 분야에서 활용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1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443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1" y="1989137"/>
                <a:ext cx="8059738" cy="3312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직선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이 서로 수직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lnSpc>
                    <a:spcPct val="200000"/>
                  </a:lnSpc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 두 직선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</m:oMath>
                </a14:m>
                <a:endParaRPr lang="en-US" altLang="ko-KR" sz="2400" b="0" dirty="0">
                  <a:latin typeface="맑은 고딕" panose="020B0503020000020004" pitchFamily="50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  도 서로 수직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𝑃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(1, 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)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𝑄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(1, 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′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)</m:t>
                    </m:r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ko-KR" altLang="en-US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</m:ctrlPr>
                          </m:acc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𝑂𝑃</m:t>
                            </m:r>
                          </m:e>
                        </m:acc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ko-KR" altLang="en-US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</m:ctrlPr>
                          </m:acc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𝑂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ko-KR" altLang="en-US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</m:ctrlPr>
                          </m:acc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𝑃𝑄</m:t>
                            </m:r>
                          </m:e>
                        </m:acc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1" y="1989137"/>
                <a:ext cx="8059738" cy="3312536"/>
              </a:xfrm>
              <a:prstGeom prst="rect">
                <a:avLst/>
              </a:prstGeom>
              <a:blipFill>
                <a:blip r:embed="rId2"/>
                <a:stretch>
                  <a:fillRect l="-1210" t="-1471" b="-3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1">
            <a:extLst>
              <a:ext uri="{FF2B5EF4-FFF2-40B4-BE49-F238E27FC236}">
                <a16:creationId xmlns:a16="http://schemas.microsoft.com/office/drawing/2014/main" id="{0D0C3EC9-E43A-2703-B0A8-AD7B45A46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5" y="2542470"/>
            <a:ext cx="3232871" cy="33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0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443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직선의 수직 조건</a:t>
            </a: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1" y="1989137"/>
                <a:ext cx="8059738" cy="3312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직선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′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에서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이면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lnSpc>
                    <a:spcPct val="200000"/>
                  </a:lnSpc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ko-KR" altLang="en-US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</m:ctrlPr>
                          </m:acc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𝑂𝑃</m:t>
                            </m:r>
                          </m:e>
                        </m:acc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ko-KR" altLang="en-US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</m:ctrlPr>
                          </m:acc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𝑂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ko-KR" altLang="en-US" sz="2400" i="1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</m:ctrlPr>
                          </m:acc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함초롬바탕" panose="02030604000101010101" pitchFamily="18" charset="-127"/>
                              </a:rPr>
                              <m:t>𝑃𝑄</m:t>
                            </m:r>
                          </m:e>
                        </m:acc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 두 직선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𝑚𝑥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=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𝑚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함초롬바탕" panose="02030604000101010101" pitchFamily="18" charset="-127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함초롬바탕" panose="02030604000101010101" pitchFamily="18" charset="-127"/>
                      </a:rPr>
                      <m:t>𝑥</m:t>
                    </m:r>
                  </m:oMath>
                </a14:m>
                <a:endParaRPr lang="en-US" altLang="ko-KR" sz="2400" b="0" dirty="0">
                  <a:latin typeface="맑은 고딕" panose="020B0503020000020004" pitchFamily="50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  는 서로 수직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⇒ 두 직선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도 서로 수직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1" y="1989137"/>
                <a:ext cx="8059738" cy="3312536"/>
              </a:xfrm>
              <a:prstGeom prst="rect">
                <a:avLst/>
              </a:prstGeom>
              <a:blipFill>
                <a:blip r:embed="rId2"/>
                <a:stretch>
                  <a:fillRect l="-1210" t="-1471" b="-3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02D66D57-997E-3560-AB26-687A48A4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55" y="2601590"/>
            <a:ext cx="3156528" cy="325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0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709" y="1656626"/>
                <a:ext cx="10806546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85000"/>
                </a:schemeClr>
              </a:solid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점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(2, 3)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을 지나고 직선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+2=0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에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수직인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직선의 방정식을 </a:t>
                </a:r>
                <a:r>
                  <a:rPr lang="ko-KR" altLang="en-US" sz="2400" dirty="0" err="1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구하시오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709" y="1656626"/>
                <a:ext cx="10806546" cy="584775"/>
              </a:xfrm>
              <a:prstGeom prst="rect">
                <a:avLst/>
              </a:prstGeom>
              <a:blipFill>
                <a:blip r:embed="rId2"/>
                <a:stretch>
                  <a:fillRect l="-732" b="-10000"/>
                </a:stretch>
              </a:blip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89E524D-FE82-36A7-F858-3EB0F8BBC1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1" y="2576378"/>
                <a:ext cx="9060873" cy="3214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직선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+2=0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즉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=−2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−2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의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기울기가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−2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이므로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구하는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직선의 기울기를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이라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하면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ko-KR" sz="2400" b="0" dirty="0"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함초롬바탕" panose="02030604000101010101" pitchFamily="18" charset="-127"/>
                      </a:rPr>
                      <m:t>×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함초롬바탕" panose="02030604000101010101" pitchFamily="18" charset="-127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함초롬바탕" panose="02030604000101010101" pitchFamily="18" charset="-127"/>
                      </a:rPr>
                      <m:t>=−1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den>
                    </m:f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따라서 점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(2, 3)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을 지나고 기울기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den>
                    </m:f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인 직선의 방정식은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en-US" altLang="ko-KR" sz="2400" b="0" dirty="0"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−3=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−2)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즉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함초롬바탕" panose="02030604000101010101" pitchFamily="18" charset="-127"/>
                          </a:rPr>
                          <m:t>2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2</m:t>
                    </m:r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89E524D-FE82-36A7-F858-3EB0F8BBC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1" y="2576378"/>
                <a:ext cx="9060873" cy="3214830"/>
              </a:xfrm>
              <a:prstGeom prst="rect">
                <a:avLst/>
              </a:prstGeom>
              <a:blipFill>
                <a:blip r:embed="rId3"/>
                <a:stretch>
                  <a:fillRect l="-1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3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03055" y="1675104"/>
                <a:ext cx="9347200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85000"/>
                </a:schemeClr>
              </a:solid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점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(1, 2)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를 지나고 다음 직선에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수직인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직선의 방정식을 </a:t>
                </a:r>
                <a:r>
                  <a:rPr lang="ko-KR" altLang="en-US" sz="2400" dirty="0" err="1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구하시오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3055" y="1675104"/>
                <a:ext cx="9347200" cy="584775"/>
              </a:xfrm>
              <a:prstGeom prst="rect">
                <a:avLst/>
              </a:prstGeom>
              <a:blipFill>
                <a:blip r:embed="rId2"/>
                <a:stretch>
                  <a:fillRect l="-911" b="-10000"/>
                </a:stretch>
              </a:blip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89E524D-FE82-36A7-F858-3EB0F8BBC1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2" y="2844225"/>
                <a:ext cx="3038764" cy="5085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85000"/>
                </a:schemeClr>
              </a:solid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+2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−4=0</m:t>
                    </m:r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89E524D-FE82-36A7-F858-3EB0F8BBC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2" y="2844225"/>
                <a:ext cx="3038764" cy="508575"/>
              </a:xfrm>
              <a:prstGeom prst="rect">
                <a:avLst/>
              </a:prstGeom>
              <a:blipFill>
                <a:blip r:embed="rId3"/>
                <a:stretch>
                  <a:fillRect l="-2789" t="-2299" b="-19540"/>
                </a:stretch>
              </a:blip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2">
                <a:extLst>
                  <a:ext uri="{FF2B5EF4-FFF2-40B4-BE49-F238E27FC236}">
                    <a16:creationId xmlns:a16="http://schemas.microsoft.com/office/drawing/2014/main" id="{13F2F62B-DB33-7916-C135-00BDDB3AF79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38472" y="2847693"/>
                <a:ext cx="3038764" cy="5085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85000"/>
                </a:schemeClr>
              </a:solid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3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𝑦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−1=0</m:t>
                    </m:r>
                  </m:oMath>
                </a14:m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2" name="내용 개체 틀 2">
                <a:extLst>
                  <a:ext uri="{FF2B5EF4-FFF2-40B4-BE49-F238E27FC236}">
                    <a16:creationId xmlns:a16="http://schemas.microsoft.com/office/drawing/2014/main" id="{13F2F62B-DB33-7916-C135-00BDDB3AF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8472" y="2847693"/>
                <a:ext cx="3038764" cy="508575"/>
              </a:xfrm>
              <a:prstGeom prst="rect">
                <a:avLst/>
              </a:prstGeom>
              <a:blipFill>
                <a:blip r:embed="rId4"/>
                <a:stretch>
                  <a:fillRect l="-2584" t="-2273" b="-18182"/>
                </a:stretch>
              </a:blip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EAB4998-5E45-9ADD-C9E2-AA6317D92F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9382" y="3941861"/>
                <a:ext cx="3038764" cy="508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 eaLnBrk="1" hangingPunct="1"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𝑦</m:t>
                      </m:r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=2</m:t>
                      </m:r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𝑥</m:t>
                      </m:r>
                    </m:oMath>
                  </m:oMathPara>
                </a14:m>
                <a:endParaRPr lang="en-US" altLang="ko-KR" sz="24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EAB4998-5E45-9ADD-C9E2-AA6317D9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382" y="3941861"/>
                <a:ext cx="3038764" cy="508575"/>
              </a:xfrm>
              <a:prstGeom prst="rect">
                <a:avLst/>
              </a:prstGeom>
              <a:blipFill>
                <a:blip r:embed="rId5"/>
                <a:stretch>
                  <a:fillRect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EB934909-9052-3523-322D-D46BCBA3BC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38472" y="3941286"/>
                <a:ext cx="3038764" cy="508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𝑦</m:t>
                      </m:r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=−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함초롬바탕" panose="02030604000101010101" pitchFamily="18" charset="-127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함초롬바탕" panose="02030604000101010101" pitchFamily="18" charset="-127"/>
                            </a:rPr>
                            <m:t>2</m:t>
                          </m:r>
                        </m:num>
                        <m:den>
                          <m:r>
                            <a:rPr lang="en-US" altLang="ko-K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함초롬바탕" panose="02030604000101010101" pitchFamily="18" charset="-127"/>
                            </a:rPr>
                            <m:t>3</m:t>
                          </m:r>
                        </m:den>
                      </m:f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𝑥</m:t>
                      </m:r>
                      <m:r>
                        <a:rPr lang="en-US" altLang="ko-K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m:t>+</m:t>
                      </m:r>
                      <m:f>
                        <m:fPr>
                          <m:ctrlPr>
                            <a:rPr lang="en-US" altLang="ko-K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함초롬바탕" panose="02030604000101010101" pitchFamily="18" charset="-127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함초롬바탕" panose="02030604000101010101" pitchFamily="18" charset="-127"/>
                            </a:rPr>
                            <m:t>8</m:t>
                          </m:r>
                        </m:num>
                        <m:den>
                          <m:r>
                            <a:rPr lang="en-US" altLang="ko-K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함초롬바탕" panose="02030604000101010101" pitchFamily="18" charset="-127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ko-KR" sz="24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EB934909-9052-3523-322D-D46BCBA3B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8472" y="3941286"/>
                <a:ext cx="3038764" cy="508575"/>
              </a:xfrm>
              <a:prstGeom prst="rect">
                <a:avLst/>
              </a:prstGeom>
              <a:blipFill>
                <a:blip r:embed="rId6"/>
                <a:stretch>
                  <a:fillRect t="-9639" b="-18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1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9EDD584-59CF-A0FE-C8A7-220F8544B800}"/>
              </a:ext>
            </a:extLst>
          </p:cNvPr>
          <p:cNvSpPr/>
          <p:nvPr/>
        </p:nvSpPr>
        <p:spPr>
          <a:xfrm>
            <a:off x="249381" y="230908"/>
            <a:ext cx="2429163" cy="4155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본시 학습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DDE9B-1435-E479-D3A1-046F11688409}"/>
              </a:ext>
            </a:extLst>
          </p:cNvPr>
          <p:cNvSpPr txBox="1"/>
          <p:nvPr/>
        </p:nvSpPr>
        <p:spPr>
          <a:xfrm>
            <a:off x="2789381" y="978931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생각 넓히기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03055" y="1693576"/>
                <a:ext cx="8183418" cy="11050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85000"/>
                </a:schemeClr>
              </a:solid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점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𝐴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𝐵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를 이은 선분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𝐴𝐵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의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 err="1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수직이등분선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위의 점에서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  <a:cs typeface="함초롬바탕" panose="02030604000101010101" pitchFamily="18" charset="-127"/>
                </a:endParaRP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점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𝐴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𝐵</m:t>
                    </m:r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사이의 거리는 어떠한 특징을 갖는가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?</a:t>
                </a: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A7C16083-BD5B-3A46-A040-2BF13DC1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3055" y="1693576"/>
                <a:ext cx="8183418" cy="1105042"/>
              </a:xfrm>
              <a:prstGeom prst="rect">
                <a:avLst/>
              </a:prstGeom>
              <a:blipFill>
                <a:blip r:embed="rId2"/>
                <a:stretch>
                  <a:fillRect l="-1040" b="-4865"/>
                </a:stretch>
              </a:blipFill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077E1E89-6E19-6FE6-D2A6-65EB514C5E6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03055" y="3293251"/>
                <a:ext cx="8183418" cy="2165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 anchorCtr="0"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Rix정고딕 L" pitchFamily="18" charset="-127"/>
                    <a:ea typeface="Rix정고딕 L" pitchFamily="18" charset="-127"/>
                  </a:defRPr>
                </a:lvl9pPr>
              </a:lstStyle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선분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𝐴𝐵</m:t>
                    </m:r>
                  </m:oMath>
                </a14:m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의</a:t>
                </a:r>
                <a:r>
                  <a:rPr lang="en-US" altLang="ko-KR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 err="1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수직이등분선</a:t>
                </a:r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위의 점에서</a:t>
                </a:r>
                <a:r>
                  <a:rPr lang="en-US" altLang="ko-KR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두 점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𝐴</m:t>
                    </m:r>
                  </m:oMath>
                </a14:m>
                <a:r>
                  <a:rPr lang="en-US" altLang="ko-KR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함초롬바탕" panose="02030604000101010101" pitchFamily="18" charset="-127"/>
                      </a:rPr>
                      <m:t>𝐵</m:t>
                    </m:r>
                  </m:oMath>
                </a14:m>
                <a:r>
                  <a:rPr lang="en-US" altLang="ko-KR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사이의 거리는 같다</a:t>
                </a:r>
                <a:r>
                  <a:rPr lang="en-US" altLang="ko-KR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  <a:p>
                <a:pPr>
                  <a:spcBef>
                    <a:spcPts val="1000"/>
                  </a:spcBef>
                  <a:buNone/>
                </a:pPr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따라서 앞의 생각열기에서 두 점의 </a:t>
                </a:r>
                <a:r>
                  <a:rPr lang="ko-KR" altLang="en-US" sz="2400" dirty="0" err="1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수직이등분선은</a:t>
                </a:r>
                <a:r>
                  <a:rPr lang="ko-KR" altLang="en-US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 각 점까지의 거리가 가까운 점들의 집합으로 공간을 이등분한다</a:t>
                </a:r>
                <a:r>
                  <a:rPr lang="en-US" altLang="ko-KR" sz="24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함초롬바탕" panose="02030604000101010101" pitchFamily="18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077E1E89-6E19-6FE6-D2A6-65EB514C5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3055" y="3293251"/>
                <a:ext cx="8183418" cy="2165440"/>
              </a:xfrm>
              <a:prstGeom prst="rect">
                <a:avLst/>
              </a:prstGeom>
              <a:blipFill>
                <a:blip r:embed="rId3"/>
                <a:stretch>
                  <a:fillRect l="-1192" r="-1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모노라인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8872_TF22318419_Win32" id="{2BE6961B-FA69-4260-AFAD-3D8256877AF9}" vid="{2636BF1C-1032-4E29-96EC-D5D5F0CCF6A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16c05727-aa75-4e4a-9b5f-8a80a1165891"/>
    <ds:schemaRef ds:uri="http://purl.org/dc/elements/1.1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미니멀한 영업 프레젠테이션</Template>
  <TotalTime>166</TotalTime>
  <Words>1560</Words>
  <Application>Microsoft Office PowerPoint</Application>
  <PresentationFormat>와이드스크린</PresentationFormat>
  <Paragraphs>215</Paragraphs>
  <Slides>41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8" baseType="lpstr">
      <vt:lpstr>Rix정고딕 L</vt:lpstr>
      <vt:lpstr>Tenorite</vt:lpstr>
      <vt:lpstr>맑은 고딕</vt:lpstr>
      <vt:lpstr>함초롬바탕</vt:lpstr>
      <vt:lpstr>Arial</vt:lpstr>
      <vt:lpstr>Cambria Math</vt:lpstr>
      <vt:lpstr>모노라인</vt:lpstr>
      <vt:lpstr>나에게 가장 가까운 AED는 어디에 있을까?      - 두 직선의 수직 조건을 활용한           보로노이 다이어그램의 이해와 실생활 적용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나에게 가장 가까운 AED는 어디에 있을까?      - 두 직선의 수직 조건을 활용한           보로노이 다이어그램의 이해와 실생활 적용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나에게 가장 가까운 AED는 어디에 있을까?      - 두 직선의 수직 조건을 활용한           보로노이 다이어그램의 이해와 실생활 적용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4차시는 ppt자료 없음</vt:lpstr>
      <vt:lpstr>나에게 가장 가까운 AED는 어디에 있을까?      - 두 직선의 수직 조건을 활용한           보로노이 다이어그램의 이해와 실생활 적용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나에게 가장 가까운 AED는 어디에 있을까?      - 두 직선의 수직 조건을 활용한           보로노이 다이어그램의 이해와 실생활 적용</dc:title>
  <dc:creator>김영진</dc:creator>
  <cp:lastModifiedBy>user</cp:lastModifiedBy>
  <cp:revision>7</cp:revision>
  <dcterms:created xsi:type="dcterms:W3CDTF">2023-11-28T10:03:35Z</dcterms:created>
  <dcterms:modified xsi:type="dcterms:W3CDTF">2024-02-07T08:38:23Z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