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270" r:id="rId1"/>
  </p:sldMasterIdLst>
  <p:notesMasterIdLst>
    <p:notesMasterId r:id="rId33"/>
  </p:notesMasterIdLst>
  <p:handoutMasterIdLst>
    <p:handoutMasterId r:id="rId34"/>
  </p:handoutMasterIdLst>
  <p:sldIdLst>
    <p:sldId id="457" r:id="rId2"/>
    <p:sldId id="477" r:id="rId3"/>
    <p:sldId id="345" r:id="rId4"/>
    <p:sldId id="390" r:id="rId5"/>
    <p:sldId id="478" r:id="rId6"/>
    <p:sldId id="479" r:id="rId7"/>
    <p:sldId id="480" r:id="rId8"/>
    <p:sldId id="481" r:id="rId9"/>
    <p:sldId id="482" r:id="rId10"/>
    <p:sldId id="483" r:id="rId11"/>
    <p:sldId id="484" r:id="rId12"/>
    <p:sldId id="485" r:id="rId13"/>
    <p:sldId id="486" r:id="rId14"/>
    <p:sldId id="487" r:id="rId15"/>
    <p:sldId id="488" r:id="rId16"/>
    <p:sldId id="489" r:id="rId17"/>
    <p:sldId id="490" r:id="rId18"/>
    <p:sldId id="491" r:id="rId19"/>
    <p:sldId id="492" r:id="rId20"/>
    <p:sldId id="493" r:id="rId21"/>
    <p:sldId id="494" r:id="rId22"/>
    <p:sldId id="495" r:id="rId23"/>
    <p:sldId id="496" r:id="rId24"/>
    <p:sldId id="497" r:id="rId25"/>
    <p:sldId id="498" r:id="rId26"/>
    <p:sldId id="499" r:id="rId27"/>
    <p:sldId id="500" r:id="rId28"/>
    <p:sldId id="501" r:id="rId29"/>
    <p:sldId id="502" r:id="rId30"/>
    <p:sldId id="503" r:id="rId31"/>
    <p:sldId id="504" r:id="rId32"/>
  </p:sldIdLst>
  <p:sldSz cx="9144000" cy="6858000" type="screen4x3"/>
  <p:notesSz cx="9144000" cy="6858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28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55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310" autoAdjust="0"/>
  </p:normalViewPr>
  <p:slideViewPr>
    <p:cSldViewPr snapToGrid="0" snapToObjects="1">
      <p:cViewPr varScale="1">
        <p:scale>
          <a:sx n="78" d="100"/>
          <a:sy n="78" d="100"/>
        </p:scale>
        <p:origin x="1594" y="67"/>
      </p:cViewPr>
      <p:guideLst>
        <p:guide orient="horz" pos="2157"/>
        <p:guide pos="28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2118" y="84"/>
      </p:cViewPr>
      <p:guideLst>
        <p:guide orient="horz" pos="2155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>
            <a:lvl1pPr eaLnBrk="1" latinLnBrk="1" hangingPunct="1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pPr lvl="0">
              <a:defRPr/>
            </a:pPr>
            <a:fld id="{1B0EBA9C-58CA-4B68-8BD8-A2366BE02E24}" type="datetime1">
              <a:rPr lang="ko-KR" altLang="en-US"/>
              <a:pPr lvl="0">
                <a:defRPr/>
              </a:pPr>
              <a:t>2024-02-07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>
            <a:lvl1pPr eaLnBrk="1" latinLnBrk="1" hangingPunct="1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pPr lvl="0">
              <a:defRPr/>
            </a:pPr>
            <a:fld id="{506B442D-20DD-4251-B89B-0BE7637A9D67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9271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>
            <a:lvl1pPr eaLnBrk="1" latinLnBrk="1" hangingPunct="1">
              <a:defRPr kumimoji="0" sz="1200"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fld id="{12CD81D1-33DA-4C5D-93C2-DEDC04C69C70}" type="datetime1">
              <a:rPr lang="ko-KR" altLang="en-US"/>
              <a:pPr lvl="0">
                <a:defRPr/>
              </a:pPr>
              <a:t>2024-02-07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>
            <a:lvl1pPr eaLnBrk="1" latinLnBrk="1" hangingPunct="1">
              <a:defRPr kumimoji="0" sz="1200"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fld id="{3390F0CB-B34D-49F8-9503-BB989DC9E5C2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0374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288925" y="0"/>
            <a:ext cx="8569325" cy="6858000"/>
          </a:xfrm>
          <a:prstGeom prst="rect">
            <a:avLst/>
          </a:prstGeom>
          <a:solidFill>
            <a:srgbClr val="FFFFFF">
              <a:alpha val="40000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z="180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021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/>
          <p:cNvPicPr>
            <a:picLocks noChangeAspect="1" noChangeArrowheads="1"/>
          </p:cNvPicPr>
          <p:nvPr userDrawn="1"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948"/>
            <a:ext cx="9144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그룹 3"/>
          <p:cNvGrpSpPr/>
          <p:nvPr userDrawn="1"/>
        </p:nvGrpSpPr>
        <p:grpSpPr>
          <a:xfrm>
            <a:off x="0" y="406400"/>
            <a:ext cx="711902" cy="749300"/>
            <a:chOff x="114300" y="749300"/>
            <a:chExt cx="711902" cy="74930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>
              <a:off x="114300" y="749300"/>
              <a:ext cx="711902" cy="749300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 flipH="1">
              <a:off x="457197" y="858284"/>
              <a:ext cx="342902" cy="360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201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0" y="406400"/>
            <a:ext cx="711902" cy="749300"/>
            <a:chOff x="114300" y="749300"/>
            <a:chExt cx="711902" cy="749300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>
              <a:off x="114300" y="749300"/>
              <a:ext cx="711902" cy="749300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 flipH="1">
              <a:off x="457197" y="858284"/>
              <a:ext cx="342902" cy="360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891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그룹 2"/>
          <p:cNvGrpSpPr/>
          <p:nvPr userDrawn="1"/>
        </p:nvGrpSpPr>
        <p:grpSpPr>
          <a:xfrm>
            <a:off x="0" y="406400"/>
            <a:ext cx="711902" cy="749300"/>
            <a:chOff x="114300" y="749300"/>
            <a:chExt cx="711902" cy="74930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>
              <a:off x="114300" y="749300"/>
              <a:ext cx="711902" cy="749300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 flipH="1">
              <a:off x="457197" y="858284"/>
              <a:ext cx="342902" cy="360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700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6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8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pattFill prst="pct75">
            <a:fgClr>
              <a:srgbClr val="0070C0"/>
            </a:fgClr>
            <a:bgClr>
              <a:srgbClr val="3D92C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0556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4EB3805-E7AE-42A5-AC1C-6C538D36538E}" type="datetimeFigureOut">
              <a:rPr lang="ko-KR" altLang="en-US"/>
              <a:pPr>
                <a:defRPr/>
              </a:pPr>
              <a:t>2024-02-07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BFD91F6-7D4A-44E8-8C0B-C7504B57A557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77" r:id="rId1"/>
    <p:sldLayoutId id="2147489178" r:id="rId2"/>
    <p:sldLayoutId id="2147489179" r:id="rId3"/>
    <p:sldLayoutId id="2147489182" r:id="rId4"/>
    <p:sldLayoutId id="2147489180" r:id="rId5"/>
    <p:sldLayoutId id="2147489181" r:id="rId6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맑은 고딕" charset="0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charset="0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맑은 고딕" charset="0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맑은 고딕" charset="0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맑은 고딕" charset="0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맑은 고딕" charset="0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맑은 고딕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erland.com/everland/home/main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78" y="-8878"/>
            <a:ext cx="10201553" cy="6866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091" y="2200910"/>
            <a:ext cx="8551817" cy="100555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eaLnBrk="1" latinLnBrk="1" hangingPunct="1">
              <a:defRPr kumimoj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YDIYGo550"/>
                <a:ea typeface="YDIYGo550"/>
              </a:defRPr>
            </a:lvl1pPr>
          </a:lstStyle>
          <a:p>
            <a:pPr lvl="0" algn="ctr">
              <a:defRPr/>
            </a:pPr>
            <a:r>
              <a:rPr lang="ko-KR" altLang="en-US" sz="6000" b="1" spc="-100">
                <a:solidFill>
                  <a:srgbClr val="00206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봄 동산에 사는 </a:t>
            </a:r>
            <a:r>
              <a:rPr lang="ko-KR" altLang="en-US" sz="6000" b="1" spc="-100">
                <a:solidFill>
                  <a:srgbClr val="FF000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식물들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8972" y="1494096"/>
            <a:ext cx="7814696" cy="63759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eaLnBrk="1" latinLnBrk="1" hangingPunct="1">
              <a:defRPr kumimoj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YDIYGo550"/>
                <a:ea typeface="YDIYGo550"/>
              </a:defRPr>
            </a:lvl1pPr>
          </a:lstStyle>
          <a:p>
            <a:pPr lvl="0" algn="ctr">
              <a:defRPr/>
            </a:pPr>
            <a:r>
              <a:rPr lang="ko-KR" altLang="en-US" sz="3600" b="1" spc="-100">
                <a:solidFill>
                  <a:srgbClr val="0000FF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에버랜드 현장체험학습 프로젝트 수업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3424957" y="3429000"/>
            <a:ext cx="2294085" cy="45199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&lt;</a:t>
            </a:r>
            <a:r>
              <a:rPr lang="ko-KR" altLang="en-US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사전 학습</a:t>
            </a:r>
            <a:r>
              <a:rPr lang="en-US" altLang="ko-KR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3562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7" name="그룹 146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148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149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15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5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152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15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5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봄나들이에서 지킬 일 알기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515401" y="1738675"/>
            <a:ext cx="8195785" cy="964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indent="971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spc="-300" baseline="0" dirty="0">
                <a:solidFill>
                  <a:srgbClr val="000000"/>
                </a:solidFill>
                <a:latin typeface="맑은 고딕"/>
                <a:ea typeface="맑은 고딕"/>
              </a:rPr>
              <a:t>체험할 장소와 식물들을 미리 살펴봅시다</a:t>
            </a:r>
            <a:r>
              <a:rPr lang="en-US" altLang="ko-KR" sz="3600" b="1" spc="-300" baseline="0" dirty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</p:txBody>
      </p:sp>
      <p:pic>
        <p:nvPicPr>
          <p:cNvPr id="139" name="그림 138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760995" y="3002902"/>
            <a:ext cx="1817319" cy="1245654"/>
          </a:xfrm>
          <a:prstGeom prst="rect">
            <a:avLst/>
          </a:prstGeom>
        </p:spPr>
      </p:pic>
      <p:pic>
        <p:nvPicPr>
          <p:cNvPr id="141" name="그림 140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4546042" y="3002977"/>
            <a:ext cx="1817497" cy="1245486"/>
          </a:xfrm>
          <a:prstGeom prst="rect">
            <a:avLst/>
          </a:prstGeom>
        </p:spPr>
      </p:pic>
      <p:pic>
        <p:nvPicPr>
          <p:cNvPr id="142" name="그림 141"/>
          <p:cNvPicPr/>
          <p:nvPr/>
        </p:nvPicPr>
        <p:blipFill rotWithShape="1">
          <a:blip r:embed="rId5">
            <a:lum/>
          </a:blip>
          <a:srcRect/>
          <a:stretch>
            <a:fillRect/>
          </a:stretch>
        </p:blipFill>
        <p:spPr>
          <a:xfrm>
            <a:off x="6474587" y="3002977"/>
            <a:ext cx="1817497" cy="1245486"/>
          </a:xfrm>
          <a:prstGeom prst="rect">
            <a:avLst/>
          </a:prstGeom>
        </p:spPr>
      </p:pic>
      <p:pic>
        <p:nvPicPr>
          <p:cNvPr id="143" name="그림 142"/>
          <p:cNvPicPr/>
          <p:nvPr/>
        </p:nvPicPr>
        <p:blipFill rotWithShape="1">
          <a:blip r:embed="rId6">
            <a:lum/>
          </a:blip>
          <a:srcRect/>
          <a:stretch>
            <a:fillRect/>
          </a:stretch>
        </p:blipFill>
        <p:spPr>
          <a:xfrm>
            <a:off x="760841" y="4796282"/>
            <a:ext cx="1817497" cy="1245486"/>
          </a:xfrm>
          <a:prstGeom prst="rect">
            <a:avLst/>
          </a:prstGeom>
        </p:spPr>
      </p:pic>
      <p:pic>
        <p:nvPicPr>
          <p:cNvPr id="144" name="그림 143"/>
          <p:cNvPicPr/>
          <p:nvPr/>
        </p:nvPicPr>
        <p:blipFill rotWithShape="1">
          <a:blip r:embed="rId7">
            <a:lum/>
          </a:blip>
          <a:srcRect/>
          <a:stretch>
            <a:fillRect/>
          </a:stretch>
        </p:blipFill>
        <p:spPr>
          <a:xfrm>
            <a:off x="2644283" y="4796282"/>
            <a:ext cx="1817497" cy="1245486"/>
          </a:xfrm>
          <a:prstGeom prst="rect">
            <a:avLst/>
          </a:prstGeom>
        </p:spPr>
      </p:pic>
      <p:pic>
        <p:nvPicPr>
          <p:cNvPr id="145" name="그림 144"/>
          <p:cNvPicPr/>
          <p:nvPr/>
        </p:nvPicPr>
        <p:blipFill rotWithShape="1">
          <a:blip r:embed="rId8">
            <a:lum/>
          </a:blip>
          <a:srcRect/>
          <a:stretch>
            <a:fillRect/>
          </a:stretch>
        </p:blipFill>
        <p:spPr>
          <a:xfrm>
            <a:off x="4536517" y="4796282"/>
            <a:ext cx="1817497" cy="1245486"/>
          </a:xfrm>
          <a:prstGeom prst="rect">
            <a:avLst/>
          </a:prstGeom>
        </p:spPr>
      </p:pic>
      <p:pic>
        <p:nvPicPr>
          <p:cNvPr id="146" name="그림 145"/>
          <p:cNvPicPr/>
          <p:nvPr/>
        </p:nvPicPr>
        <p:blipFill rotWithShape="1">
          <a:blip r:embed="rId9">
            <a:lum/>
          </a:blip>
          <a:srcRect/>
          <a:stretch>
            <a:fillRect/>
          </a:stretch>
        </p:blipFill>
        <p:spPr>
          <a:xfrm>
            <a:off x="6474587" y="4796282"/>
            <a:ext cx="1817499" cy="124548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44122" r="3046" b="-5955"/>
          <a:stretch/>
        </p:blipFill>
        <p:spPr>
          <a:xfrm>
            <a:off x="2645545" y="3002902"/>
            <a:ext cx="1816235" cy="137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27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4" name="그룹 163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165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166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167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6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16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17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 dirty="0">
                <a:solidFill>
                  <a:srgbClr val="002060"/>
                </a:solidFill>
                <a:latin typeface="+mn-ea"/>
                <a:ea typeface="+mn-ea"/>
              </a:rPr>
              <a:t>동물 미리 살펴보기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401295" y="1843450"/>
            <a:ext cx="7981959" cy="14026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체험학습장에서 볼 수 있는 식물들을 색칠해 보고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,</a:t>
            </a: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그 특징을 살펴봅시다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81"/>
          <a:stretch/>
        </p:blipFill>
        <p:spPr>
          <a:xfrm>
            <a:off x="5244035" y="3397466"/>
            <a:ext cx="1755835" cy="312821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3" r="11721"/>
          <a:stretch/>
        </p:blipFill>
        <p:spPr>
          <a:xfrm>
            <a:off x="1717711" y="3252043"/>
            <a:ext cx="1600800" cy="31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4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8" name="그룹 167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169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170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17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173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17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식물 미리 살펴보기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625855" y="1785134"/>
            <a:ext cx="7486270" cy="7466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식물 봄동산을 색칠해 봅시다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1026" name="Picture 2" descr="Free vector hand drawn kawaii coloring book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32" y="2701517"/>
            <a:ext cx="3374713" cy="33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d drawn kawaii coloring book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71" y="2655116"/>
            <a:ext cx="3374712" cy="337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212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7" name="그룹 166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168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169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17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172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17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정리하기</a:t>
            </a:r>
            <a:endParaRPr kumimoji="0" lang="en-US" altLang="ko-KR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안전하고 유익한 현장체험학습을 위하여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615951" y="1843450"/>
            <a:ext cx="7833979" cy="14026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안전하고 유익한 현장체험학습을 위해 어떤 노력을 해야 할까요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?</a:t>
            </a:r>
          </a:p>
        </p:txBody>
      </p:sp>
      <p:sp>
        <p:nvSpPr>
          <p:cNvPr id="166" name="직사각형 10"/>
          <p:cNvSpPr>
            <a:spLocks noChangeArrowheads="1"/>
          </p:cNvSpPr>
          <p:nvPr/>
        </p:nvSpPr>
        <p:spPr>
          <a:xfrm>
            <a:off x="763634" y="3543300"/>
            <a:ext cx="7665802" cy="1255395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교통 규칙을 잘 지킵니다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식물을 만지지 않습니다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98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평가하기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974301" cy="6721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안전하고 유익한 현장체험학습을 위한 점검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406906" y="1535134"/>
            <a:ext cx="8250019" cy="14026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spc="-100" baseline="0">
                <a:solidFill>
                  <a:srgbClr val="000000"/>
                </a:solidFill>
                <a:latin typeface="맑은 고딕"/>
                <a:ea typeface="맑은 고딕"/>
              </a:rPr>
              <a:t>안전하고 유익한 현장체험학습을 위해 스스로 점검해 봅시다</a:t>
            </a:r>
            <a:r>
              <a:rPr lang="en-US" altLang="ko-KR" sz="3600" b="1" spc="-100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</p:txBody>
      </p:sp>
      <p:pic>
        <p:nvPicPr>
          <p:cNvPr id="170" name="그림 16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35557" y="2928280"/>
            <a:ext cx="7045009" cy="361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78" y="-8878"/>
            <a:ext cx="10201553" cy="6866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091" y="2200910"/>
            <a:ext cx="8551817" cy="100555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eaLnBrk="1" latinLnBrk="1" hangingPunct="1">
              <a:defRPr kumimoj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YDIYGo550"/>
                <a:ea typeface="YDIYGo550"/>
              </a:defRPr>
            </a:lvl1pPr>
          </a:lstStyle>
          <a:p>
            <a:pPr lvl="0" algn="ctr">
              <a:defRPr/>
            </a:pPr>
            <a:r>
              <a:rPr lang="ko-KR" altLang="en-US" sz="6000" b="1" spc="-100">
                <a:solidFill>
                  <a:srgbClr val="00206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봄 동산에 사는 </a:t>
            </a:r>
            <a:r>
              <a:rPr lang="ko-KR" altLang="en-US" sz="6000" b="1" spc="-100">
                <a:solidFill>
                  <a:srgbClr val="FF000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식물들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708972" y="1494096"/>
            <a:ext cx="7814696" cy="63759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3600" b="1" spc="-100">
                <a:solidFill>
                  <a:srgbClr val="0000FF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에버랜드 현장체험학습 프로젝트 수업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424957" y="3429000"/>
            <a:ext cx="2294085" cy="45199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&lt;</a:t>
            </a:r>
            <a:r>
              <a:rPr lang="ko-KR" altLang="en-US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당일 학습</a:t>
            </a:r>
            <a:r>
              <a:rPr lang="en-US" altLang="ko-KR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34951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9" name="그룹 38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40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1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4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6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동기유발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안전하고 유익한 체험학습을 위하여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716275" y="1851614"/>
            <a:ext cx="7632059" cy="12992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eaLnBrk="1" latinLnBrk="1" hangingPunct="1">
              <a:lnSpc>
                <a:spcPct val="110000"/>
              </a:lnSpc>
              <a:buClr>
                <a:srgbClr val="8064A2"/>
              </a:buClr>
              <a:defRPr/>
            </a:pPr>
            <a:r>
              <a:rPr kumimoji="0" lang="ko-KR" altLang="en-US" sz="3600" b="1" spc="-400">
                <a:solidFill>
                  <a:schemeClr val="dk1"/>
                </a:solidFill>
                <a:latin typeface="+mn-ea"/>
                <a:ea typeface="+mn-ea"/>
              </a:rPr>
              <a:t>안전하고 유익한 체험학습을 위해서 어떻게 해야 할까요</a:t>
            </a:r>
            <a:r>
              <a:rPr kumimoji="0" lang="en-US" altLang="ko-KR" sz="3600" b="1" spc="-400">
                <a:solidFill>
                  <a:schemeClr val="dk1"/>
                </a:solidFill>
                <a:latin typeface="+mn-ea"/>
                <a:ea typeface="+mn-ea"/>
              </a:rPr>
              <a:t>?</a:t>
            </a:r>
          </a:p>
        </p:txBody>
      </p:sp>
      <p:sp>
        <p:nvSpPr>
          <p:cNvPr id="38" name="직사각형 10"/>
          <p:cNvSpPr>
            <a:spLocks noChangeArrowheads="1"/>
          </p:cNvSpPr>
          <p:nvPr/>
        </p:nvSpPr>
        <p:spPr>
          <a:xfrm>
            <a:off x="696959" y="3438525"/>
            <a:ext cx="7665802" cy="1255395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교통 규칙을 잘 지킵니다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식물의 꽃과 잎을 함부로 꺾지 않습니다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등</a:t>
            </a:r>
          </a:p>
        </p:txBody>
      </p:sp>
    </p:spTree>
    <p:extLst>
      <p:ext uri="{BB962C8B-B14F-4D97-AF65-F5344CB8AC3E}">
        <p14:creationId xmlns:p14="http://schemas.microsoft.com/office/powerpoint/2010/main" val="21839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2625" y="449898"/>
            <a:ext cx="7429500" cy="62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defRPr/>
            </a:pPr>
            <a:r>
              <a:rPr lang="ko-KR" altLang="en-US" sz="3200" b="1" spc="-200" dirty="0" smtClean="0">
                <a:solidFill>
                  <a:srgbClr val="002060"/>
                </a:solidFill>
                <a:latin typeface="+mn-ea"/>
                <a:ea typeface="+mn-ea"/>
              </a:rPr>
              <a:t>학습목표</a:t>
            </a:r>
            <a:endParaRPr lang="ko-KR" altLang="en-US" sz="3200" b="1" spc="-2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549275" y="238125"/>
            <a:ext cx="1190625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>
          <a:xfrm>
            <a:off x="502142" y="218783"/>
            <a:ext cx="1288558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도입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692080" y="1706903"/>
            <a:ext cx="8167800" cy="3708475"/>
          </a:xfrm>
          <a:prstGeom prst="rect">
            <a:avLst/>
          </a:prstGeom>
          <a:solidFill>
            <a:srgbClr val="186A46"/>
          </a:solidFill>
          <a:ln w="76200">
            <a:solidFill>
              <a:srgbClr val="C694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>
          <a:xfrm>
            <a:off x="549275" y="2480428"/>
            <a:ext cx="8350731" cy="1920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algn="ctr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000" b="1" spc="-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현장체험학습을 통해 식물을 직접 관찰하며</a:t>
            </a:r>
            <a:r>
              <a:rPr lang="en-US" altLang="ko-KR" sz="4000" b="1" spc="-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,</a:t>
            </a:r>
          </a:p>
          <a:p>
            <a:pPr lvl="0" algn="ctr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000" b="1" spc="-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식물을 사랑하는 마음을 가질 수 있다</a:t>
            </a:r>
            <a:r>
              <a:rPr lang="en-US" altLang="ko-KR" sz="4000" b="1" spc="-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8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7" name="그룹 36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8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9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2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  <a:endParaRPr kumimoji="0" lang="ko-KR" altLang="en-US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식물 관찰 후 기록하기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334736" y="1949002"/>
            <a:ext cx="4494439" cy="42022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에버랜드 플랜토리아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(</a:t>
            </a: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정원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)</a:t>
            </a: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에서 다양한 식물을 관찰하고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,</a:t>
            </a: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 그 특징을 관찰일지에 기록해 봅시다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838701" y="1820974"/>
            <a:ext cx="3983729" cy="47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87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7" name="그룹 36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8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9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2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en-US" altLang="ko-KR" sz="3200" b="1" spc="-200">
                <a:solidFill>
                  <a:srgbClr val="002060"/>
                </a:solidFill>
                <a:latin typeface="+mn-ea"/>
                <a:ea typeface="+mn-ea"/>
              </a:rPr>
              <a:t>4</a:t>
            </a: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컷 만화 그리기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458561" y="1944039"/>
            <a:ext cx="3829050" cy="33852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식물을 관찰하며 인상 깊었던 점을 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4</a:t>
            </a: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컷 만화로 표현해 봅시다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638675" y="1867839"/>
            <a:ext cx="3951576" cy="46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50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" name="그룹 37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9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0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3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동기유발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에버랜드 둘러보기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354325" y="1889714"/>
            <a:ext cx="8465825" cy="12992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tx1"/>
                </a:solidFill>
                <a:latin typeface="+mn-ea"/>
                <a:ea typeface="+mn-ea"/>
              </a:rPr>
              <a:t>에버랜드 홈페이지를 통해 현장체험학습 전에 에버랜드를 미리 살펴봅시다</a:t>
            </a:r>
            <a:r>
              <a:rPr kumimoji="0" lang="en-US" altLang="ko-KR" sz="3600" b="1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7" name="직사각형 10"/>
          <p:cNvSpPr>
            <a:spLocks noChangeArrowheads="1"/>
          </p:cNvSpPr>
          <p:nvPr/>
        </p:nvSpPr>
        <p:spPr>
          <a:xfrm>
            <a:off x="502709" y="3429000"/>
            <a:ext cx="7609415" cy="8852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en-US" altLang="ko-KR" sz="2400" b="1">
                <a:solidFill>
                  <a:srgbClr val="404040"/>
                </a:solidFill>
                <a:latin typeface="+mn-ea"/>
                <a:ea typeface="+mn-ea"/>
              </a:rPr>
              <a:t>&lt;</a:t>
            </a:r>
            <a:r>
              <a:rPr kumimoji="0" lang="ko-KR" altLang="en-US" sz="2400" b="1">
                <a:solidFill>
                  <a:srgbClr val="404040"/>
                </a:solidFill>
                <a:latin typeface="+mn-ea"/>
                <a:ea typeface="+mn-ea"/>
              </a:rPr>
              <a:t>에버랜드 </a:t>
            </a:r>
            <a:r>
              <a:rPr kumimoji="0" lang="en-US" altLang="ko-KR" sz="2400" b="1">
                <a:solidFill>
                  <a:srgbClr val="404040"/>
                </a:solidFill>
                <a:latin typeface="+mn-ea"/>
                <a:ea typeface="+mn-ea"/>
              </a:rPr>
              <a:t>&gt;</a:t>
            </a:r>
          </a:p>
          <a:p>
            <a:pPr lvl="0" eaLnBrk="1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2400" b="1">
                <a:solidFill>
                  <a:srgbClr val="404040"/>
                </a:solidFill>
                <a:latin typeface="+mn-ea"/>
                <a:ea typeface="+mn-ea"/>
                <a:hlinkClick r:id="rId3"/>
              </a:rPr>
              <a:t>https://www.everland.com/everland/home/main</a:t>
            </a:r>
            <a:endParaRPr kumimoji="0" lang="ko-KR" altLang="en-US" sz="2400" b="1" spc="-400">
              <a:solidFill>
                <a:srgbClr val="40404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35508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" name="그룹 37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9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0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3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기념 촬영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819150" y="1784939"/>
            <a:ext cx="7639050" cy="14040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친구들과 체험장에서 활동한 모습을 사진으로 찍어 봅시다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998102" y="3227070"/>
            <a:ext cx="5193420" cy="3161211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607851" y="2410723"/>
            <a:ext cx="1015880" cy="77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80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" name="그룹 37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9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0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3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식물 사랑 서약서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853869" y="1887575"/>
            <a:ext cx="3381334" cy="33852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식물을 소중히</a:t>
            </a:r>
          </a:p>
          <a:p>
            <a:pPr lv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여기는 마음을</a:t>
            </a:r>
          </a:p>
          <a:p>
            <a:pPr lv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담아 서약서를</a:t>
            </a:r>
          </a:p>
          <a:p>
            <a:pPr lv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작성해 봅시다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819650" y="1844005"/>
            <a:ext cx="3777569" cy="462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38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7" name="그룹 166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168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169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17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172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17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정리하기</a:t>
            </a:r>
            <a:endParaRPr kumimoji="0" lang="en-US" altLang="ko-KR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현장체험학습 활동 내용 정리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381856" y="1775414"/>
            <a:ext cx="8302700" cy="14040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현장체험학습을 통해 체험한 내용을 이야기 해 봅시다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sp>
        <p:nvSpPr>
          <p:cNvPr id="166" name="직사각형 10"/>
          <p:cNvSpPr>
            <a:spLocks noChangeArrowheads="1"/>
          </p:cNvSpPr>
          <p:nvPr/>
        </p:nvSpPr>
        <p:spPr>
          <a:xfrm>
            <a:off x="446322" y="3483039"/>
            <a:ext cx="8238234" cy="1839531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다양한 식물을 직접 관찰해 보았습니다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식물의 특징을 살펴 보았습니다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식물 관찰 후 관찰일지에 기록을 보았습니다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평가하기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974301" cy="6721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현장체험학습 소감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직사각형 10"/>
          <p:cNvSpPr>
            <a:spLocks noChangeArrowheads="1"/>
          </p:cNvSpPr>
          <p:nvPr/>
        </p:nvSpPr>
        <p:spPr>
          <a:xfrm>
            <a:off x="381856" y="1775414"/>
            <a:ext cx="8302700" cy="14040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현장체험학습을 마치며 느낀 소감을 이야기 해 봅시다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sp>
        <p:nvSpPr>
          <p:cNvPr id="172" name="직사각형 10"/>
          <p:cNvSpPr>
            <a:spLocks noChangeArrowheads="1"/>
          </p:cNvSpPr>
          <p:nvPr/>
        </p:nvSpPr>
        <p:spPr>
          <a:xfrm>
            <a:off x="446322" y="3340164"/>
            <a:ext cx="8238234" cy="2430081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친구들과 함께 식물을 관찰해서 너무 즐거웠습니다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식물을 관찰하면서 식물의 특징을 잘 알게 되었습니다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앞으로 식물을 더욱 사랑하는 마음을 가져야겠다는 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   생각이 들었습니다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460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78" y="-8878"/>
            <a:ext cx="10201553" cy="6866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091" y="2200910"/>
            <a:ext cx="8551817" cy="100555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eaLnBrk="1" latinLnBrk="1" hangingPunct="1">
              <a:defRPr kumimoj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YDIYGo550"/>
                <a:ea typeface="YDIYGo550"/>
              </a:defRPr>
            </a:lvl1pPr>
          </a:lstStyle>
          <a:p>
            <a:pPr lvl="0" algn="ctr">
              <a:defRPr/>
            </a:pPr>
            <a:r>
              <a:rPr lang="ko-KR" altLang="en-US" sz="6000" b="1" spc="-100">
                <a:solidFill>
                  <a:srgbClr val="00206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봄 동산에 사는 </a:t>
            </a:r>
            <a:r>
              <a:rPr lang="ko-KR" altLang="en-US" sz="6000" b="1" spc="-100">
                <a:solidFill>
                  <a:srgbClr val="FF000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식물들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708972" y="1494096"/>
            <a:ext cx="7814696" cy="63759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3600" b="1" spc="-100">
                <a:solidFill>
                  <a:srgbClr val="0000FF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에버랜드 현장체험학습 프로젝트 수업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424957" y="3429000"/>
            <a:ext cx="2294085" cy="45199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&lt;</a:t>
            </a:r>
            <a:r>
              <a:rPr lang="ko-KR" altLang="en-US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사후 학습</a:t>
            </a:r>
            <a:r>
              <a:rPr lang="en-US" altLang="ko-KR" sz="2400" b="1" spc="-100">
                <a:solidFill>
                  <a:srgbClr val="80008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242742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9" name="그룹 38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40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1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4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6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동기유발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현장체험학습을 떠올리며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716275" y="1851614"/>
            <a:ext cx="7632059" cy="12992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eaLnBrk="1" latinLnBrk="1" hangingPunct="1">
              <a:lnSpc>
                <a:spcPct val="110000"/>
              </a:lnSpc>
              <a:buClr>
                <a:srgbClr val="8064A2"/>
              </a:buClr>
              <a:defRPr/>
            </a:pPr>
            <a:r>
              <a:rPr kumimoji="0" lang="ko-KR" altLang="en-US" sz="3600" b="1" spc="-400">
                <a:solidFill>
                  <a:schemeClr val="dk1"/>
                </a:solidFill>
                <a:latin typeface="+mn-ea"/>
                <a:ea typeface="+mn-ea"/>
              </a:rPr>
              <a:t>현장체험학습 때 체험한 내용을 생각하여 이야기 해 봅시다</a:t>
            </a:r>
            <a:r>
              <a:rPr kumimoji="0" lang="en-US" altLang="ko-KR" sz="3600" b="1" spc="-400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47" name="직사각형 10"/>
          <p:cNvSpPr>
            <a:spLocks noChangeArrowheads="1"/>
          </p:cNvSpPr>
          <p:nvPr/>
        </p:nvSpPr>
        <p:spPr>
          <a:xfrm>
            <a:off x="446322" y="3483039"/>
            <a:ext cx="8238234" cy="1839531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다양한 식물을 직접 관찰해 보았습니다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식물의 특징을 살펴 보았습니다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식물 관찰 후 관찰일지에 기록을 보았습니다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843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2625" y="449898"/>
            <a:ext cx="7429500" cy="62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defRPr/>
            </a:pPr>
            <a:r>
              <a:rPr lang="ko-KR" altLang="en-US" sz="3200" b="1" spc="-200" dirty="0" smtClean="0">
                <a:solidFill>
                  <a:srgbClr val="002060"/>
                </a:solidFill>
                <a:latin typeface="+mn-ea"/>
                <a:ea typeface="+mn-ea"/>
              </a:rPr>
              <a:t>학습목표</a:t>
            </a:r>
            <a:endParaRPr lang="ko-KR" altLang="en-US" sz="3200" b="1" spc="-2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549275" y="238125"/>
            <a:ext cx="1190625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>
          <a:xfrm>
            <a:off x="502142" y="218783"/>
            <a:ext cx="1288558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도입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742950" y="1814080"/>
            <a:ext cx="8167800" cy="3708475"/>
          </a:xfrm>
          <a:prstGeom prst="rect">
            <a:avLst/>
          </a:prstGeom>
          <a:solidFill>
            <a:srgbClr val="186A46"/>
          </a:solidFill>
          <a:ln w="76200">
            <a:solidFill>
              <a:srgbClr val="C694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>
          <a:xfrm>
            <a:off x="560019" y="2645205"/>
            <a:ext cx="8350731" cy="1920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algn="ctr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000" b="1" spc="-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현장체험학습 </a:t>
            </a:r>
            <a:r>
              <a:rPr lang="ko-KR" altLang="en-US" sz="4000" b="1" spc="-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사후활동을</a:t>
            </a:r>
            <a:r>
              <a:rPr lang="ko-KR" altLang="en-US" sz="4000" b="1" spc="-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 통해</a:t>
            </a:r>
          </a:p>
          <a:p>
            <a:pPr lvl="0" algn="ctr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000" b="1" spc="-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식물을 사랑하는 마음을 가질 수 있다</a:t>
            </a:r>
            <a:r>
              <a:rPr lang="en-US" altLang="ko-KR" sz="4000" b="1" spc="-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30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7" name="그룹 36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8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9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2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식물 문자도 만들기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341149" y="1772589"/>
            <a:ext cx="8484639" cy="20545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 dirty="0">
                <a:solidFill>
                  <a:schemeClr val="dk1"/>
                </a:solidFill>
                <a:latin typeface="+mn-ea"/>
                <a:ea typeface="+mn-ea"/>
              </a:rPr>
              <a:t>식물의 특징이 잘 드러나게 </a:t>
            </a:r>
            <a:r>
              <a:rPr kumimoji="0" lang="ko-KR" altLang="en-US" sz="3600" b="1" dirty="0" err="1">
                <a:solidFill>
                  <a:schemeClr val="dk1"/>
                </a:solidFill>
                <a:latin typeface="+mn-ea"/>
                <a:ea typeface="+mn-ea"/>
              </a:rPr>
              <a:t>자음자</a:t>
            </a:r>
            <a:r>
              <a:rPr kumimoji="0" lang="ko-KR" altLang="en-US" sz="3600" b="1" dirty="0">
                <a:solidFill>
                  <a:schemeClr val="dk1"/>
                </a:solidFill>
                <a:latin typeface="+mn-ea"/>
                <a:ea typeface="+mn-ea"/>
              </a:rPr>
              <a:t> 또는 모음자를 이용하여 창의적으로 식물 모양의 </a:t>
            </a:r>
            <a:r>
              <a:rPr kumimoji="0" lang="ko-KR" altLang="en-US" sz="3600" b="1" dirty="0" err="1">
                <a:solidFill>
                  <a:schemeClr val="dk1"/>
                </a:solidFill>
                <a:latin typeface="+mn-ea"/>
                <a:ea typeface="+mn-ea"/>
              </a:rPr>
              <a:t>문자도를</a:t>
            </a:r>
            <a:r>
              <a:rPr kumimoji="0" lang="ko-KR" altLang="en-US" sz="3600" b="1" dirty="0">
                <a:solidFill>
                  <a:schemeClr val="dk1"/>
                </a:solidFill>
                <a:latin typeface="+mn-ea"/>
                <a:ea typeface="+mn-ea"/>
              </a:rPr>
              <a:t> 만들어 봅시다</a:t>
            </a:r>
            <a:r>
              <a:rPr kumimoji="0" lang="en-US" altLang="ko-KR" sz="3600" b="1" dirty="0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026" name="Picture 2" descr="Free vector various types of trees in flat desig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3" t="69363" r="69705" b="15748"/>
          <a:stretch/>
        </p:blipFill>
        <p:spPr bwMode="auto">
          <a:xfrm>
            <a:off x="1595284" y="4305670"/>
            <a:ext cx="1171853" cy="113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821789" y="4784276"/>
            <a:ext cx="4750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sz="8800" b="1" dirty="0">
                <a:solidFill>
                  <a:schemeClr val="bg2">
                    <a:lumMod val="25000"/>
                  </a:schemeClr>
                </a:solidFill>
                <a:latin typeface="Sandoll 네모니2 TTF 05 Bs Hv" panose="00000A00000000000000" pitchFamily="2" charset="-127"/>
                <a:ea typeface="Sandoll 네모니2 TTF 05 Bs Hv" panose="00000A00000000000000" pitchFamily="2" charset="-127"/>
              </a:rPr>
              <a:t>ㄴ</a:t>
            </a:r>
            <a:endParaRPr lang="ko-KR" altLang="en-US" sz="8800" dirty="0">
              <a:solidFill>
                <a:schemeClr val="bg2">
                  <a:lumMod val="25000"/>
                </a:schemeClr>
              </a:solidFill>
              <a:latin typeface="Sandoll 네모니2 TTF 05 Bs Hv" panose="00000A00000000000000" pitchFamily="2" charset="-127"/>
              <a:ea typeface="Sandoll 네모니2 TTF 05 Bs Hv" panose="00000A00000000000000" pitchFamily="2" charset="-127"/>
            </a:endParaRPr>
          </a:p>
        </p:txBody>
      </p:sp>
      <p:pic>
        <p:nvPicPr>
          <p:cNvPr id="1028" name="Picture 4" descr="Free vector flat cactus with funny sty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6" t="29312" r="11811" b="56990"/>
          <a:stretch/>
        </p:blipFill>
        <p:spPr bwMode="auto">
          <a:xfrm>
            <a:off x="4480054" y="4690805"/>
            <a:ext cx="452762" cy="8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ree vector flat cactus with funny sty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6" t="29312" r="11811" b="56990"/>
          <a:stretch/>
        </p:blipFill>
        <p:spPr bwMode="auto">
          <a:xfrm flipH="1">
            <a:off x="3845593" y="4672267"/>
            <a:ext cx="452762" cy="8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3783901" y="4542025"/>
            <a:ext cx="4750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sz="8800" b="1" dirty="0" err="1" smtClean="0">
                <a:solidFill>
                  <a:schemeClr val="bg2">
                    <a:lumMod val="25000"/>
                  </a:schemeClr>
                </a:solidFill>
                <a:latin typeface="Sandoll 네모니2 TTF 05 Bs Hv" panose="00000A00000000000000" pitchFamily="2" charset="-127"/>
                <a:ea typeface="Sandoll 네모니2 TTF 05 Bs Hv" panose="00000A00000000000000" pitchFamily="2" charset="-127"/>
              </a:rPr>
              <a:t>ㅅ</a:t>
            </a:r>
            <a:endParaRPr lang="ko-KR" altLang="en-US" sz="8800" dirty="0">
              <a:solidFill>
                <a:schemeClr val="bg2">
                  <a:lumMod val="25000"/>
                </a:schemeClr>
              </a:solidFill>
              <a:latin typeface="Sandoll 네모니2 TTF 05 Bs Hv" panose="00000A00000000000000" pitchFamily="2" charset="-127"/>
              <a:ea typeface="Sandoll 네모니2 TTF 05 Bs Hv" panose="00000A00000000000000" pitchFamily="2" charset="-127"/>
            </a:endParaRPr>
          </a:p>
        </p:txBody>
      </p:sp>
      <p:pic>
        <p:nvPicPr>
          <p:cNvPr id="1030" name="Picture 6" descr="Free vector flat design houseplant collec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11045" r="63313" b="66324"/>
          <a:stretch/>
        </p:blipFill>
        <p:spPr bwMode="auto">
          <a:xfrm>
            <a:off x="6286903" y="4181378"/>
            <a:ext cx="1050078" cy="111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직사각형 22"/>
          <p:cNvSpPr/>
          <p:nvPr/>
        </p:nvSpPr>
        <p:spPr>
          <a:xfrm>
            <a:off x="6176345" y="4831066"/>
            <a:ext cx="14891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sz="8800" b="1" dirty="0" err="1" smtClean="0">
                <a:solidFill>
                  <a:schemeClr val="bg2">
                    <a:lumMod val="25000"/>
                  </a:schemeClr>
                </a:solidFill>
                <a:latin typeface="Sandoll 네모니2 TTF 05 Bs Hv" panose="00000A00000000000000" pitchFamily="2" charset="-127"/>
                <a:ea typeface="Sandoll 네모니2 TTF 05 Bs Hv" panose="00000A00000000000000" pitchFamily="2" charset="-127"/>
              </a:rPr>
              <a:t>ㅎ</a:t>
            </a:r>
            <a:endParaRPr lang="ko-KR" altLang="en-US" sz="8800" dirty="0">
              <a:solidFill>
                <a:schemeClr val="bg2">
                  <a:lumMod val="25000"/>
                </a:schemeClr>
              </a:solidFill>
              <a:latin typeface="Sandoll 네모니2 TTF 05 Bs Hv" panose="00000A00000000000000" pitchFamily="2" charset="-127"/>
              <a:ea typeface="Sandoll 네모니2 TTF 05 Bs Hv" panose="00000A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777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" name="그룹 37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9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0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3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그림일기 쓰고 발표하기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549274" y="1861138"/>
            <a:ext cx="4270376" cy="42043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현장체험학습에서 식물을 관찰한 경험 중 인상 깊었던 부분을 그림일기로 써 봅시다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8" name="그림 4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085616" y="1826048"/>
            <a:ext cx="3530600" cy="463190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81379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" name="그룹 37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9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0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3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그림일기 쓰고 발표하기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549274" y="1784939"/>
            <a:ext cx="8147052" cy="20612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자신이 쓴 그림일기를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 </a:t>
            </a: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친구들 앞에서 발표해 보고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,</a:t>
            </a: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 친구들의 그림일기를 서로 감상해 봅시다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535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2625" y="449898"/>
            <a:ext cx="7429500" cy="62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defRPr/>
            </a:pPr>
            <a:r>
              <a:rPr lang="ko-KR" altLang="en-US" sz="3200" b="1" spc="-200" dirty="0" smtClean="0">
                <a:solidFill>
                  <a:srgbClr val="002060"/>
                </a:solidFill>
                <a:latin typeface="+mn-ea"/>
                <a:ea typeface="+mn-ea"/>
              </a:rPr>
              <a:t>학습목표</a:t>
            </a:r>
            <a:endParaRPr lang="ko-KR" altLang="en-US" sz="3200" b="1" spc="-2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549275" y="238125"/>
            <a:ext cx="1190625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>
          <a:xfrm>
            <a:off x="502142" y="218783"/>
            <a:ext cx="1288558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도입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554859" y="1890051"/>
            <a:ext cx="8167800" cy="3708475"/>
          </a:xfrm>
          <a:prstGeom prst="rect">
            <a:avLst/>
          </a:prstGeom>
          <a:solidFill>
            <a:srgbClr val="186A46"/>
          </a:solidFill>
          <a:ln w="76200">
            <a:solidFill>
              <a:srgbClr val="C694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>
          <a:xfrm>
            <a:off x="508000" y="2630805"/>
            <a:ext cx="8214659" cy="192024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algn="ctr" eaLnBrk="1" latinLnBrk="1" hangingPunct="1">
              <a:lnSpc>
                <a:spcPct val="150000"/>
              </a:lnSpc>
              <a:defRPr/>
            </a:pPr>
            <a:r>
              <a:rPr lang="ko-KR" altLang="en-US" sz="4000" b="1" spc="-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안전하고 유익한 현장체험학습을</a:t>
            </a:r>
          </a:p>
          <a:p>
            <a:pPr lvl="0" algn="ctr" eaLnBrk="1" latinLnBrk="1" hangingPunct="1">
              <a:lnSpc>
                <a:spcPct val="150000"/>
              </a:lnSpc>
              <a:defRPr/>
            </a:pPr>
            <a:r>
              <a:rPr lang="ko-KR" altLang="en-US" sz="4000" b="1" spc="-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위한 방법을 알 수 있다</a:t>
            </a:r>
            <a:r>
              <a:rPr lang="en-US" altLang="ko-KR" sz="4000" b="1" spc="-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  <a:ea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7" name="그룹 166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168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169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17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172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17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7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정리하기</a:t>
            </a:r>
            <a:endParaRPr kumimoji="0" lang="en-US" altLang="ko-KR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작품 감상하기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381856" y="1775414"/>
            <a:ext cx="8302700" cy="20612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식물 종이 작품과 그림일기를 감상하며  서로의 작품에 대하여 이야기 해 봅시다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sp>
        <p:nvSpPr>
          <p:cNvPr id="166" name="직사각형 10"/>
          <p:cNvSpPr>
            <a:spLocks noChangeArrowheads="1"/>
          </p:cNvSpPr>
          <p:nvPr/>
        </p:nvSpPr>
        <p:spPr>
          <a:xfrm>
            <a:off x="446322" y="4016439"/>
            <a:ext cx="8238234" cy="1839531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식물의 특징을 살려 생생하게 잘 표현하였습니다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현장체험학습 때 있었던 일을 그림일기로 매우 잘 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   표현하였습니다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479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평가하기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974301" cy="6721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현장체험학습 사후활동을 마치며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직사각형 10"/>
          <p:cNvSpPr>
            <a:spLocks noChangeArrowheads="1"/>
          </p:cNvSpPr>
          <p:nvPr/>
        </p:nvSpPr>
        <p:spPr>
          <a:xfrm>
            <a:off x="381856" y="1775414"/>
            <a:ext cx="8302700" cy="14040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현장체험학습 사후활동을 마치며 느낀 소감을 이야기 해 봅시다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sp>
        <p:nvSpPr>
          <p:cNvPr id="172" name="직사각형 10"/>
          <p:cNvSpPr>
            <a:spLocks noChangeArrowheads="1"/>
          </p:cNvSpPr>
          <p:nvPr/>
        </p:nvSpPr>
        <p:spPr>
          <a:xfrm>
            <a:off x="446322" y="3340164"/>
            <a:ext cx="8238234" cy="3011106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종이로 식물을 만들 수 있어서 재미있었습니다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현장체험 때 한 일을 그림일기로 써서 나중에도 기억에 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   잘 남을 것 같습니다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앞으로 식물을 더욱 사랑하는 마음을 가져야겠다는 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   생각이 들었습니다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181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4" name="그룹 33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5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6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7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3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  <a:endParaRPr kumimoji="0" lang="ko-KR" altLang="en-US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안전한 현장체험학습 안전수칙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381773" y="3295650"/>
            <a:ext cx="8380453" cy="3165573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출발 전에 반드시 안전벨트를 착용한다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</a:p>
          <a:p>
            <a:pPr marL="437372" lvl="0" indent="-44709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버스가 멈추기 전에 안전벨트를 풀거나 일어서지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않는다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</a:p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창밖으로 쓰레기를 버리거나 손을 내밀지 않는다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</a:p>
          <a:p>
            <a:pPr marL="437372" lvl="0" indent="-437372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선생님의 지시에 따라 차례대로 버스에 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타고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내린다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</a:p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학급별 대열에서 벗어나 혼자 걷지 않는다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</a:p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차에서 내려 좌우를 살피고 뛰지 않는다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등</a:t>
            </a:r>
            <a:endParaRPr kumimoji="0" lang="en-US" altLang="ko-KR" sz="2400" b="1" spc="-400">
              <a:solidFill>
                <a:srgbClr val="FF0000"/>
              </a:solidFill>
              <a:latin typeface="맑은 고딕"/>
              <a:ea typeface="맑은 고딕"/>
            </a:endParaRPr>
          </a:p>
        </p:txBody>
      </p:sp>
      <p:sp>
        <p:nvSpPr>
          <p:cNvPr id="42" name="직사각형 10"/>
          <p:cNvSpPr>
            <a:spLocks noChangeArrowheads="1"/>
          </p:cNvSpPr>
          <p:nvPr/>
        </p:nvSpPr>
        <p:spPr>
          <a:xfrm>
            <a:off x="354325" y="1842089"/>
            <a:ext cx="8465825" cy="12992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tx1"/>
                </a:solidFill>
                <a:latin typeface="+mn-ea"/>
                <a:ea typeface="+mn-ea"/>
              </a:rPr>
              <a:t>현장체험학습 시 </a:t>
            </a:r>
            <a:r>
              <a:rPr kumimoji="0" lang="ko-KR" altLang="en-US" sz="3600" b="1" u="sng">
                <a:solidFill>
                  <a:schemeClr val="tx1"/>
                </a:solidFill>
                <a:latin typeface="+mn-ea"/>
                <a:ea typeface="+mn-ea"/>
              </a:rPr>
              <a:t>대중교통 안전수칙</a:t>
            </a:r>
            <a:r>
              <a:rPr kumimoji="0" lang="ko-KR" altLang="en-US" sz="3600" b="1">
                <a:solidFill>
                  <a:schemeClr val="tx1"/>
                </a:solidFill>
                <a:latin typeface="+mn-ea"/>
                <a:ea typeface="+mn-ea"/>
              </a:rPr>
              <a:t>을 알아 봅시다</a:t>
            </a:r>
            <a:r>
              <a:rPr kumimoji="0" lang="en-US" altLang="ko-KR" sz="3600" b="1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0" name="그룹 49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51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52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5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5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55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56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57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  <a:endParaRPr kumimoji="0" lang="ko-KR" altLang="en-US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안전한 현장체험학습 안전수칙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635000" y="3314700"/>
            <a:ext cx="7884763" cy="243137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식사 전 반드시 손을 씻는다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정해진 장소에서만 음식을 먹는다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식사가 끝난 후에는 자리를 깨끗이 정리한다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급하게 먹지 않으며 마음을 편하게 한다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등</a:t>
            </a:r>
            <a:endParaRPr kumimoji="0" lang="en-US" altLang="ko-KR" sz="2400" b="1" spc="-400">
              <a:solidFill>
                <a:srgbClr val="FF0000"/>
              </a:solidFill>
              <a:latin typeface="맑은 고딕"/>
              <a:ea typeface="맑은 고딕"/>
            </a:endParaRPr>
          </a:p>
        </p:txBody>
      </p:sp>
      <p:sp>
        <p:nvSpPr>
          <p:cNvPr id="58" name="직사각형 10"/>
          <p:cNvSpPr>
            <a:spLocks noChangeArrowheads="1"/>
          </p:cNvSpPr>
          <p:nvPr/>
        </p:nvSpPr>
        <p:spPr>
          <a:xfrm>
            <a:off x="725800" y="1842089"/>
            <a:ext cx="7757800" cy="12992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tx1"/>
                </a:solidFill>
                <a:latin typeface="+mn-ea"/>
                <a:ea typeface="+mn-ea"/>
              </a:rPr>
              <a:t>현장체험학습 시 </a:t>
            </a:r>
            <a:r>
              <a:rPr kumimoji="0" lang="ko-KR" altLang="en-US" sz="3600" b="1" u="sng">
                <a:solidFill>
                  <a:schemeClr val="tx1"/>
                </a:solidFill>
                <a:latin typeface="+mn-ea"/>
                <a:ea typeface="+mn-ea"/>
              </a:rPr>
              <a:t>식중독 안전수칙</a:t>
            </a:r>
            <a:r>
              <a:rPr kumimoji="0" lang="ko-KR" altLang="en-US" sz="3600" b="1">
                <a:solidFill>
                  <a:schemeClr val="tx1"/>
                </a:solidFill>
                <a:latin typeface="+mn-ea"/>
                <a:ea typeface="+mn-ea"/>
              </a:rPr>
              <a:t>을 알아 봅시다</a:t>
            </a:r>
            <a:r>
              <a:rPr kumimoji="0" lang="en-US" altLang="ko-KR" sz="3600" b="1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65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4" name="그룹 33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5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6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7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3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  <a:endParaRPr kumimoji="0" lang="ko-KR" altLang="en-US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안전한 현장체험학습 안전수칙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544559" y="3405550"/>
            <a:ext cx="8127748" cy="3012395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다닐 곳을 잘 살피고 천천히 걷는다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날씨와 계절에 맞는 옷차림을 해야 한다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기온이 떨어질 것을 대비해 덧입을 옷을 챙긴다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437372" lvl="0" indent="-437372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정해진 길로 다니고 길이 아닌 곳으로 가서는 안 된다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437372" lvl="0" indent="-437372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꽃과 나무 등의 식물들을 절대 만지지 않는다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등</a:t>
            </a:r>
            <a:endParaRPr sz="2400" b="1" i="0" u="none" strike="noStrike" baseline="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42" name="직사각형 10"/>
          <p:cNvSpPr>
            <a:spLocks noChangeArrowheads="1"/>
          </p:cNvSpPr>
          <p:nvPr/>
        </p:nvSpPr>
        <p:spPr>
          <a:xfrm>
            <a:off x="658859" y="1842089"/>
            <a:ext cx="7797289" cy="12992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tx1"/>
                </a:solidFill>
                <a:latin typeface="+mn-ea"/>
                <a:ea typeface="+mn-ea"/>
              </a:rPr>
              <a:t>현장체험학습 시 </a:t>
            </a:r>
            <a:r>
              <a:rPr kumimoji="0" lang="ko-KR" altLang="en-US" sz="3600" b="1" u="sng">
                <a:solidFill>
                  <a:schemeClr val="tx1"/>
                </a:solidFill>
                <a:latin typeface="+mn-ea"/>
                <a:ea typeface="+mn-ea"/>
              </a:rPr>
              <a:t>체험장에서 지켜야 할 안전수칙</a:t>
            </a:r>
            <a:r>
              <a:rPr kumimoji="0" lang="ko-KR" altLang="en-US" sz="3600" b="1">
                <a:solidFill>
                  <a:schemeClr val="tx1"/>
                </a:solidFill>
                <a:latin typeface="+mn-ea"/>
                <a:ea typeface="+mn-ea"/>
              </a:rPr>
              <a:t>을 알아봅시다</a:t>
            </a:r>
            <a:r>
              <a:rPr kumimoji="0" lang="en-US" altLang="ko-KR" sz="3600" b="1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489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2" name="그룹 41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43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4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6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7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9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봄나들이에서 지킬 일 알기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288016" y="1872025"/>
            <a:ext cx="3639210" cy="4203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indent="971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체험장 전체 지도를 살펴보며</a:t>
            </a:r>
            <a:r>
              <a:rPr lang="en-US" altLang="ko-KR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,</a:t>
            </a:r>
            <a:r>
              <a:rPr lang="ko-KR" altLang="en-US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 체험할 장소와 이동하는 길을 미리 알아봅시다</a:t>
            </a:r>
            <a:r>
              <a:rPr lang="en-US" altLang="ko-KR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965325" y="1872025"/>
            <a:ext cx="4814672" cy="46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66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44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5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6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7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8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9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5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봄나들이에서 지킬 일 알기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549275" y="1910125"/>
            <a:ext cx="7965886" cy="14026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현장체험학습 체험 주제와 활동 내용을 미리 확인해 봅시다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sp>
        <p:nvSpPr>
          <p:cNvPr id="42" name="직사각형 10"/>
          <p:cNvSpPr>
            <a:spLocks noChangeArrowheads="1"/>
          </p:cNvSpPr>
          <p:nvPr/>
        </p:nvSpPr>
        <p:spPr>
          <a:xfrm>
            <a:off x="739098" y="3681315"/>
            <a:ext cx="7665802" cy="2431830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체험 주제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: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봄동산에 사는 식물들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주요 활동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: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① 봄에 볼 수 있는 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식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물 관찰하기</a:t>
            </a:r>
          </a:p>
          <a:p>
            <a:pPr marL="88900" marR="25400"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               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② 생명의 소중함 느끼기</a:t>
            </a:r>
          </a:p>
          <a:p>
            <a:pPr marL="88900" marR="25400"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               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③ 관찰한 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식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물을 창의적으로 표현하기</a:t>
            </a:r>
          </a:p>
        </p:txBody>
      </p:sp>
    </p:spTree>
    <p:extLst>
      <p:ext uri="{BB962C8B-B14F-4D97-AF65-F5344CB8AC3E}">
        <p14:creationId xmlns:p14="http://schemas.microsoft.com/office/powerpoint/2010/main" val="64955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97654" y="-73241"/>
            <a:ext cx="9392574" cy="7004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4" name="그룹 43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45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6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7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5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5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봄나들이에서 지킬 일 알기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615949" y="1767250"/>
            <a:ext cx="8057526" cy="7454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현장체험학습 일정을 미리 확인해 봅시다</a:t>
            </a:r>
            <a:r>
              <a:rPr lang="en-US" altLang="ko-KR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</p:txBody>
      </p:sp>
      <p:graphicFrame>
        <p:nvGraphicFramePr>
          <p:cNvPr id="43" name="표 42"/>
          <p:cNvGraphicFramePr>
            <a:graphicFrameLocks noGrp="1"/>
          </p:cNvGraphicFramePr>
          <p:nvPr/>
        </p:nvGraphicFramePr>
        <p:xfrm>
          <a:off x="440173" y="2512695"/>
          <a:ext cx="8233302" cy="3971060"/>
        </p:xfrm>
        <a:graphic>
          <a:graphicData uri="http://schemas.openxmlformats.org/drawingml/2006/table">
            <a:tbl>
              <a:tblPr firstRow="1" bandRow="1"/>
              <a:tblGrid>
                <a:gridCol w="1637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1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7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658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시간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  <a:solidFill>
                      <a:srgbClr val="E0EED1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내용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  <a:solidFill>
                      <a:srgbClr val="E0EED1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장소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  <a:solidFill>
                      <a:srgbClr val="E0EED1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비고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  <a:solidFill>
                      <a:srgbClr val="E0EED1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31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09:00 ~ 10:00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집합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인원점검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버스 이동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학교→에버랜드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조회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31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10:00 ~ 10:40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체험학습 시 유의사항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</a:t>
                      </a:r>
                      <a:r>
                        <a:rPr lang="ko-KR" alt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플랜토리아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)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31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10:40 ~ 11:20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플랜토리아 식물 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관찰하기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 eaLnBrk="0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kumimoji="1" sz="12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</a:t>
                      </a:r>
                      <a:r>
                        <a:rPr kumimoji="1" lang="EN-US" sz="12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</a:t>
                      </a:r>
                      <a:r>
                        <a:rPr kumimoji="1" lang="ko-KR" altLang="en-US" sz="12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플랜토리아</a:t>
                      </a:r>
                      <a:r>
                        <a:rPr kumimoji="1" lang="EN-US" sz="12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)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2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31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11:20 ~ 12:00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플랜토리아 식물 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관찰하기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 eaLnBrk="0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kumimoji="1" sz="12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</a:t>
                      </a:r>
                      <a:r>
                        <a:rPr kumimoji="1" lang="EN-US" sz="12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</a:t>
                      </a:r>
                      <a:r>
                        <a:rPr kumimoji="1" lang="ko-KR" altLang="en-US" sz="12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플랜토리아</a:t>
                      </a:r>
                      <a:r>
                        <a:rPr kumimoji="1" lang="EN-US" sz="12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)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3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31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12:00 ~ 13:00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점심식사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 내 식당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점심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31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13:00 ~ 13:40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활동지 정리 및 발표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 eaLnBrk="0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kumimoji="1" sz="12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</a:t>
                      </a:r>
                      <a:r>
                        <a:rPr kumimoji="1" lang="EN-US" sz="12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</a:t>
                      </a:r>
                      <a:r>
                        <a:rPr kumimoji="1" lang="ko-KR" altLang="en-US" sz="12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플랜토리아</a:t>
                      </a:r>
                      <a:r>
                        <a:rPr kumimoji="1" lang="EN-US" sz="12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)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5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31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13:40 ~ 14:20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활동사진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서약서 작성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 eaLnBrk="0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kumimoji="1" sz="12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</a:t>
                      </a:r>
                      <a:r>
                        <a:rPr kumimoji="1" lang="EN-US" sz="12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</a:t>
                      </a:r>
                      <a:r>
                        <a:rPr kumimoji="1" lang="ko-KR" altLang="en-US" sz="12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플랜토리아</a:t>
                      </a:r>
                      <a:r>
                        <a:rPr kumimoji="1" lang="EN-US" sz="12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)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6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31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14:20 ~ 15:20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집합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인원점검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버스 이동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해산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에버랜드→학교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종례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570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75000"/>
          </a:schemeClr>
        </a:solid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850</Words>
  <Application>Microsoft Office PowerPoint</Application>
  <PresentationFormat>화면 슬라이드 쇼(4:3)</PresentationFormat>
  <Paragraphs>181</Paragraphs>
  <Slides>31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6" baseType="lpstr">
      <vt:lpstr>Sandoll 네모니2 TTF 05 Bs Hv</vt:lpstr>
      <vt:lpstr>굴림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hanaromf</dc:creator>
  <cp:lastModifiedBy>user</cp:lastModifiedBy>
  <cp:revision>502</cp:revision>
  <dcterms:created xsi:type="dcterms:W3CDTF">2013-04-30T00:26:02Z</dcterms:created>
  <dcterms:modified xsi:type="dcterms:W3CDTF">2024-02-07T08:58:34Z</dcterms:modified>
  <cp:version/>
</cp:coreProperties>
</file>