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270" r:id="rId1"/>
  </p:sldMasterIdLst>
  <p:notesMasterIdLst>
    <p:notesMasterId r:id="rId34"/>
  </p:notesMasterIdLst>
  <p:handoutMasterIdLst>
    <p:handoutMasterId r:id="rId35"/>
  </p:handoutMasterIdLst>
  <p:sldIdLst>
    <p:sldId id="457" r:id="rId2"/>
    <p:sldId id="477" r:id="rId3"/>
    <p:sldId id="345" r:id="rId4"/>
    <p:sldId id="390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</p:sldIdLst>
  <p:sldSz cx="9144000" cy="6858000" type="screen4x3"/>
  <p:notesSz cx="9144000" cy="6858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5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6A46"/>
    <a:srgbClr val="C69457"/>
    <a:srgbClr val="EEE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10" autoAdjust="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118" y="84"/>
      </p:cViewPr>
      <p:guideLst>
        <p:guide orient="horz" pos="2155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1B0EBA9C-58CA-4B68-8BD8-A2366BE02E24}" type="datetime1">
              <a:rPr lang="ko-KR" altLang="en-US"/>
              <a:pPr lvl="0">
                <a:defRPr/>
              </a:pPr>
              <a:t>2024-02-07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506B442D-20DD-4251-B89B-0BE7637A9D67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271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12CD81D1-33DA-4C5D-93C2-DEDC04C69C70}" type="datetime1">
              <a:rPr lang="ko-KR" altLang="en-US"/>
              <a:pPr lvl="0">
                <a:defRPr/>
              </a:pPr>
              <a:t>2024-02-07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3390F0CB-B34D-49F8-9503-BB989DC9E5C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374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288925" y="0"/>
            <a:ext cx="8569325" cy="6858000"/>
          </a:xfrm>
          <a:prstGeom prst="rect">
            <a:avLst/>
          </a:prstGeom>
          <a:solidFill>
            <a:srgbClr val="FFFFFF">
              <a:alpha val="40000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z="180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2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948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그룹 3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20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91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0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pattFill prst="pct75">
            <a:fgClr>
              <a:srgbClr val="0070C0"/>
            </a:fgClr>
            <a:bgClr>
              <a:srgbClr val="3D92C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055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EB3805-E7AE-42A5-AC1C-6C538D36538E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BFD91F6-7D4A-44E8-8C0B-C7504B57A557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77" r:id="rId1"/>
    <p:sldLayoutId id="2147489178" r:id="rId2"/>
    <p:sldLayoutId id="2147489179" r:id="rId3"/>
    <p:sldLayoutId id="2147489182" r:id="rId4"/>
    <p:sldLayoutId id="2147489180" r:id="rId5"/>
    <p:sldLayoutId id="2147489181" r:id="rId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8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8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land.com/everland/home/mai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gmQSHQvs2Fewlf-4e9qbf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동물들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사전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356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2" name="그룹 13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3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3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3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3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3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3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그림 109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553461" y="2902725"/>
            <a:ext cx="1072489" cy="697724"/>
          </a:xfrm>
          <a:prstGeom prst="rect">
            <a:avLst/>
          </a:prstGeom>
        </p:spPr>
      </p:pic>
      <p:pic>
        <p:nvPicPr>
          <p:cNvPr id="112" name="그림 111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2880386" y="2902880"/>
            <a:ext cx="1072489" cy="697569"/>
          </a:xfrm>
          <a:prstGeom prst="rect">
            <a:avLst/>
          </a:prstGeom>
        </p:spPr>
      </p:pic>
      <p:pic>
        <p:nvPicPr>
          <p:cNvPr id="113" name="그림 112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4019880" y="2902880"/>
            <a:ext cx="1072489" cy="697569"/>
          </a:xfrm>
          <a:prstGeom prst="rect">
            <a:avLst/>
          </a:prstGeom>
        </p:spPr>
      </p:pic>
      <p:pic>
        <p:nvPicPr>
          <p:cNvPr id="114" name="그림 113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5169414" y="2902880"/>
            <a:ext cx="1072489" cy="697569"/>
          </a:xfrm>
          <a:prstGeom prst="rect">
            <a:avLst/>
          </a:prstGeom>
        </p:spPr>
      </p:pic>
      <p:pic>
        <p:nvPicPr>
          <p:cNvPr id="115" name="그림 114"/>
          <p:cNvPicPr/>
          <p:nvPr/>
        </p:nvPicPr>
        <p:blipFill rotWithShape="1">
          <a:blip r:embed="rId7">
            <a:lum/>
          </a:blip>
          <a:srcRect/>
          <a:stretch>
            <a:fillRect/>
          </a:stretch>
        </p:blipFill>
        <p:spPr>
          <a:xfrm>
            <a:off x="6334885" y="2902882"/>
            <a:ext cx="1072489" cy="697569"/>
          </a:xfrm>
          <a:prstGeom prst="rect">
            <a:avLst/>
          </a:prstGeom>
        </p:spPr>
      </p:pic>
      <p:pic>
        <p:nvPicPr>
          <p:cNvPr id="117" name="그림 116"/>
          <p:cNvPicPr/>
          <p:nvPr/>
        </p:nvPicPr>
        <p:blipFill rotWithShape="1">
          <a:blip r:embed="rId8">
            <a:lum/>
          </a:blip>
          <a:srcRect/>
          <a:stretch>
            <a:fillRect/>
          </a:stretch>
        </p:blipFill>
        <p:spPr>
          <a:xfrm>
            <a:off x="553461" y="3924297"/>
            <a:ext cx="1072489" cy="697724"/>
          </a:xfrm>
          <a:prstGeom prst="rect">
            <a:avLst/>
          </a:prstGeom>
        </p:spPr>
      </p:pic>
      <p:pic>
        <p:nvPicPr>
          <p:cNvPr id="118" name="그림 117"/>
          <p:cNvPicPr/>
          <p:nvPr/>
        </p:nvPicPr>
        <p:blipFill rotWithShape="1">
          <a:blip r:embed="rId9">
            <a:lum/>
          </a:blip>
          <a:srcRect/>
          <a:stretch>
            <a:fillRect/>
          </a:stretch>
        </p:blipFill>
        <p:spPr>
          <a:xfrm>
            <a:off x="1734896" y="3924297"/>
            <a:ext cx="1072489" cy="697724"/>
          </a:xfrm>
          <a:prstGeom prst="rect">
            <a:avLst/>
          </a:prstGeom>
        </p:spPr>
      </p:pic>
      <p:pic>
        <p:nvPicPr>
          <p:cNvPr id="119" name="그림 118"/>
          <p:cNvPicPr/>
          <p:nvPr/>
        </p:nvPicPr>
        <p:blipFill rotWithShape="1">
          <a:blip r:embed="rId10">
            <a:lum/>
          </a:blip>
          <a:srcRect/>
          <a:stretch>
            <a:fillRect/>
          </a:stretch>
        </p:blipFill>
        <p:spPr>
          <a:xfrm>
            <a:off x="2896121" y="3924297"/>
            <a:ext cx="1072489" cy="697724"/>
          </a:xfrm>
          <a:prstGeom prst="rect">
            <a:avLst/>
          </a:prstGeom>
        </p:spPr>
      </p:pic>
      <p:pic>
        <p:nvPicPr>
          <p:cNvPr id="120" name="그림 119"/>
          <p:cNvPicPr/>
          <p:nvPr/>
        </p:nvPicPr>
        <p:blipFill rotWithShape="1">
          <a:blip r:embed="rId11">
            <a:lum/>
          </a:blip>
          <a:srcRect/>
          <a:stretch>
            <a:fillRect/>
          </a:stretch>
        </p:blipFill>
        <p:spPr>
          <a:xfrm>
            <a:off x="4026230" y="3924297"/>
            <a:ext cx="1072489" cy="697724"/>
          </a:xfrm>
          <a:prstGeom prst="rect">
            <a:avLst/>
          </a:prstGeom>
        </p:spPr>
      </p:pic>
      <p:pic>
        <p:nvPicPr>
          <p:cNvPr id="121" name="그림 120"/>
          <p:cNvPicPr/>
          <p:nvPr/>
        </p:nvPicPr>
        <p:blipFill rotWithShape="1">
          <a:blip r:embed="rId12">
            <a:lum/>
          </a:blip>
          <a:srcRect/>
          <a:stretch>
            <a:fillRect/>
          </a:stretch>
        </p:blipFill>
        <p:spPr>
          <a:xfrm>
            <a:off x="5178939" y="3924297"/>
            <a:ext cx="1072489" cy="697724"/>
          </a:xfrm>
          <a:prstGeom prst="rect">
            <a:avLst/>
          </a:prstGeom>
        </p:spPr>
      </p:pic>
      <p:pic>
        <p:nvPicPr>
          <p:cNvPr id="122" name="그림 121"/>
          <p:cNvPicPr/>
          <p:nvPr/>
        </p:nvPicPr>
        <p:blipFill rotWithShape="1">
          <a:blip r:embed="rId13">
            <a:lum/>
          </a:blip>
          <a:srcRect/>
          <a:stretch>
            <a:fillRect/>
          </a:stretch>
        </p:blipFill>
        <p:spPr>
          <a:xfrm>
            <a:off x="6344410" y="3924299"/>
            <a:ext cx="1072489" cy="697724"/>
          </a:xfrm>
          <a:prstGeom prst="rect">
            <a:avLst/>
          </a:prstGeom>
        </p:spPr>
      </p:pic>
      <p:pic>
        <p:nvPicPr>
          <p:cNvPr id="123" name="그림 122"/>
          <p:cNvPicPr/>
          <p:nvPr/>
        </p:nvPicPr>
        <p:blipFill rotWithShape="1">
          <a:blip r:embed="rId14">
            <a:lum/>
          </a:blip>
          <a:srcRect/>
          <a:stretch>
            <a:fillRect/>
          </a:stretch>
        </p:blipFill>
        <p:spPr>
          <a:xfrm>
            <a:off x="7528255" y="3924296"/>
            <a:ext cx="1072489" cy="697724"/>
          </a:xfrm>
          <a:prstGeom prst="rect">
            <a:avLst/>
          </a:prstGeom>
        </p:spPr>
      </p:pic>
      <p:pic>
        <p:nvPicPr>
          <p:cNvPr id="124" name="그림 123"/>
          <p:cNvPicPr/>
          <p:nvPr/>
        </p:nvPicPr>
        <p:blipFill rotWithShape="1">
          <a:blip r:embed="rId15">
            <a:lum/>
          </a:blip>
          <a:srcRect/>
          <a:stretch>
            <a:fillRect/>
          </a:stretch>
        </p:blipFill>
        <p:spPr>
          <a:xfrm>
            <a:off x="553461" y="4876565"/>
            <a:ext cx="1072489" cy="697724"/>
          </a:xfrm>
          <a:prstGeom prst="rect">
            <a:avLst/>
          </a:prstGeom>
        </p:spPr>
      </p:pic>
      <p:pic>
        <p:nvPicPr>
          <p:cNvPr id="125" name="그림 124"/>
          <p:cNvPicPr/>
          <p:nvPr/>
        </p:nvPicPr>
        <p:blipFill rotWithShape="1">
          <a:blip r:embed="rId16">
            <a:lum/>
          </a:blip>
          <a:srcRect/>
          <a:stretch>
            <a:fillRect/>
          </a:stretch>
        </p:blipFill>
        <p:spPr>
          <a:xfrm>
            <a:off x="1734896" y="4876565"/>
            <a:ext cx="1072489" cy="697724"/>
          </a:xfrm>
          <a:prstGeom prst="rect">
            <a:avLst/>
          </a:prstGeom>
        </p:spPr>
      </p:pic>
      <p:pic>
        <p:nvPicPr>
          <p:cNvPr id="126" name="그림 125"/>
          <p:cNvPicPr/>
          <p:nvPr/>
        </p:nvPicPr>
        <p:blipFill rotWithShape="1">
          <a:blip r:embed="rId17">
            <a:lum/>
          </a:blip>
          <a:srcRect/>
          <a:stretch>
            <a:fillRect/>
          </a:stretch>
        </p:blipFill>
        <p:spPr>
          <a:xfrm>
            <a:off x="2886596" y="4876564"/>
            <a:ext cx="1072489" cy="697724"/>
          </a:xfrm>
          <a:prstGeom prst="rect">
            <a:avLst/>
          </a:prstGeom>
        </p:spPr>
      </p:pic>
      <p:pic>
        <p:nvPicPr>
          <p:cNvPr id="127" name="그림 126"/>
          <p:cNvPicPr/>
          <p:nvPr/>
        </p:nvPicPr>
        <p:blipFill rotWithShape="1">
          <a:blip r:embed="rId18">
            <a:lum/>
          </a:blip>
          <a:srcRect/>
          <a:stretch>
            <a:fillRect/>
          </a:stretch>
        </p:blipFill>
        <p:spPr>
          <a:xfrm>
            <a:off x="4026230" y="4876565"/>
            <a:ext cx="1072489" cy="697724"/>
          </a:xfrm>
          <a:prstGeom prst="rect">
            <a:avLst/>
          </a:prstGeom>
        </p:spPr>
      </p:pic>
      <p:pic>
        <p:nvPicPr>
          <p:cNvPr id="128" name="그림 127"/>
          <p:cNvPicPr/>
          <p:nvPr/>
        </p:nvPicPr>
        <p:blipFill rotWithShape="1">
          <a:blip r:embed="rId19">
            <a:lum/>
          </a:blip>
          <a:srcRect/>
          <a:stretch>
            <a:fillRect/>
          </a:stretch>
        </p:blipFill>
        <p:spPr>
          <a:xfrm>
            <a:off x="5155869" y="4876565"/>
            <a:ext cx="1118629" cy="697724"/>
          </a:xfrm>
          <a:prstGeom prst="rect">
            <a:avLst/>
          </a:prstGeom>
        </p:spPr>
      </p:pic>
      <p:pic>
        <p:nvPicPr>
          <p:cNvPr id="129" name="그림 128"/>
          <p:cNvPicPr/>
          <p:nvPr/>
        </p:nvPicPr>
        <p:blipFill rotWithShape="1">
          <a:blip r:embed="rId20">
            <a:lum/>
          </a:blip>
          <a:srcRect/>
          <a:stretch>
            <a:fillRect/>
          </a:stretch>
        </p:blipFill>
        <p:spPr>
          <a:xfrm>
            <a:off x="6334885" y="4876566"/>
            <a:ext cx="1118629" cy="697724"/>
          </a:xfrm>
          <a:prstGeom prst="rect">
            <a:avLst/>
          </a:prstGeom>
        </p:spPr>
      </p:pic>
      <p:sp>
        <p:nvSpPr>
          <p:cNvPr id="131" name="직사각형 10"/>
          <p:cNvSpPr>
            <a:spLocks noChangeArrowheads="1"/>
          </p:cNvSpPr>
          <p:nvPr/>
        </p:nvSpPr>
        <p:spPr>
          <a:xfrm>
            <a:off x="515401" y="1738675"/>
            <a:ext cx="8195785" cy="964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 dirty="0">
                <a:solidFill>
                  <a:srgbClr val="000000"/>
                </a:solidFill>
                <a:latin typeface="맑은 고딕"/>
                <a:ea typeface="맑은 고딕"/>
              </a:rPr>
              <a:t>체험할 장소와 동물들을 미리 살펴봅시다</a:t>
            </a:r>
            <a:r>
              <a:rPr lang="en-US" altLang="ko-KR" sz="3600" b="1" spc="-300" baseline="0" dirty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 r="1137" b="43158"/>
          <a:stretch/>
        </p:blipFill>
        <p:spPr>
          <a:xfrm>
            <a:off x="7528255" y="2902726"/>
            <a:ext cx="1066993" cy="6941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87" y="2919853"/>
            <a:ext cx="1082798" cy="7010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b="10119"/>
          <a:stretch/>
        </p:blipFill>
        <p:spPr>
          <a:xfrm>
            <a:off x="7549189" y="4867321"/>
            <a:ext cx="1071963" cy="6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2" name="그룹 16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6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6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6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6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6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 미리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470663" y="1719625"/>
            <a:ext cx="8179291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체험학습장에서 볼 수 있는 동물들을 색칠해 보고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그 특징을 살펴봅시다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158" name="그림 157"/>
          <p:cNvPicPr/>
          <p:nvPr/>
        </p:nvPicPr>
        <p:blipFill rotWithShape="1">
          <a:blip r:embed="rId3"/>
          <a:srcRect t="14310" b="14310"/>
          <a:stretch>
            <a:fillRect/>
          </a:stretch>
        </p:blipFill>
        <p:spPr>
          <a:xfrm>
            <a:off x="4160520" y="5523958"/>
            <a:ext cx="690889" cy="7786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4" name="Picture 6" descr="Free vector coloring page outline of cute tig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90" y="4398960"/>
            <a:ext cx="655739" cy="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vector hand drawn lion elephant outline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94" y="4289703"/>
            <a:ext cx="911427" cy="91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Free vector hand drawn flat design bunny outl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14" y="3294270"/>
            <a:ext cx="782083" cy="78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vector hand drawn turtle outline illustr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58" y="3213530"/>
            <a:ext cx="983387" cy="9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vector hand drawn fox outline illustr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47" y="3278830"/>
            <a:ext cx="958893" cy="9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vector hand drawn elephant  outline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7" y="5268504"/>
            <a:ext cx="1071328" cy="10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ee vector hand drawn bear outline illustra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26" y="5395002"/>
            <a:ext cx="960498" cy="9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vector hand drawn bird outline illustr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10" y="4259043"/>
            <a:ext cx="1074246" cy="10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vector doodles drafting animal for monke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72" y="3218279"/>
            <a:ext cx="747483" cy="101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ree vector hand drawn snake outline illustrati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78" y="4246698"/>
            <a:ext cx="1013916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ree vector hand drawn  panda drawing illustration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5" t="8618" r="5534" b="43887"/>
          <a:stretch/>
        </p:blipFill>
        <p:spPr bwMode="auto">
          <a:xfrm>
            <a:off x="2820919" y="5392825"/>
            <a:ext cx="860604" cy="10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and drawn penguin  drawing illustration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0" t="8021" r="14169" b="49100"/>
          <a:stretch/>
        </p:blipFill>
        <p:spPr bwMode="auto">
          <a:xfrm>
            <a:off x="1476185" y="5395002"/>
            <a:ext cx="848379" cy="9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ree vector animal outline for chick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11" y="3261074"/>
            <a:ext cx="881296" cy="89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Free vector animal outline for sea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75" y="4574007"/>
            <a:ext cx="893770" cy="5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Free vector coloring page outline of cute giraff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42" y="5353534"/>
            <a:ext cx="569951" cy="9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6" name="그룹 16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dirty="0"/>
            </a:p>
          </p:txBody>
        </p:sp>
        <p:grpSp>
          <p:nvGrpSpPr>
            <p:cNvPr id="16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6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1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 미리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896984" y="1700575"/>
            <a:ext cx="7486270" cy="7454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 봄동산을 색칠해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1026" name="Picture 2" descr="Free vector hand drawn kawaii coloring book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99" y="2538364"/>
            <a:ext cx="2004569" cy="20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hand drawn zoo animals illu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4" y="4542933"/>
            <a:ext cx="2088334" cy="2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hand drawn zoo animals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89" y="2348106"/>
            <a:ext cx="2277160" cy="22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hand drawn kawaii illustr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73" y="4521524"/>
            <a:ext cx="2060051" cy="206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21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849359" y="1748200"/>
            <a:ext cx="7486270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안전하고 유익한 현장체험학습을 위해 어떤 노력을 해야 할까요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?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849359" y="3362325"/>
            <a:ext cx="7665802" cy="1255395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교통 규칙을 잘 지킵니다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동물이 놀라지 않게 조심해야 합니다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현장체험학습을 위한 점검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그림 16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59356" y="2937805"/>
            <a:ext cx="7075006" cy="3592018"/>
          </a:xfrm>
          <a:prstGeom prst="rect">
            <a:avLst/>
          </a:prstGeom>
        </p:spPr>
      </p:pic>
      <p:sp>
        <p:nvSpPr>
          <p:cNvPr id="169" name="직사각형 10"/>
          <p:cNvSpPr>
            <a:spLocks noChangeArrowheads="1"/>
          </p:cNvSpPr>
          <p:nvPr/>
        </p:nvSpPr>
        <p:spPr>
          <a:xfrm>
            <a:off x="406906" y="1535134"/>
            <a:ext cx="8250019" cy="1402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100" baseline="0">
                <a:solidFill>
                  <a:srgbClr val="000000"/>
                </a:solidFill>
                <a:latin typeface="맑은 고딕"/>
                <a:ea typeface="맑은 고딕"/>
              </a:rPr>
              <a:t>안전하고 유익한 현장체험학습을 위해 스스로 점검해 봅시다</a:t>
            </a:r>
            <a:r>
              <a:rPr lang="en-US" altLang="ko-KR" sz="3600" b="1" spc="-1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1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동물들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당일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6461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0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1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16275" y="1851614"/>
            <a:ext cx="7632059" cy="1299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1" latinLnBrk="1" hangingPunct="1">
              <a:lnSpc>
                <a:spcPct val="110000"/>
              </a:lnSpc>
              <a:buClr>
                <a:srgbClr val="8064A2"/>
              </a:buClr>
              <a:defRPr/>
            </a:pPr>
            <a:r>
              <a:rPr kumimoji="0" lang="ko-KR" altLang="en-US" sz="3600" b="1" spc="-400">
                <a:solidFill>
                  <a:schemeClr val="dk1"/>
                </a:solidFill>
                <a:latin typeface="+mn-ea"/>
                <a:ea typeface="+mn-ea"/>
              </a:rPr>
              <a:t>안전하고 유익한 체험학습을 위해서 어떻게 해야 할까요</a:t>
            </a:r>
            <a:r>
              <a:rPr kumimoji="0" lang="en-US" altLang="ko-KR" sz="3600" b="1" spc="-400">
                <a:solidFill>
                  <a:schemeClr val="dk1"/>
                </a:solidFill>
                <a:latin typeface="+mn-ea"/>
                <a:ea typeface="+mn-ea"/>
              </a:rPr>
              <a:t>?</a:t>
            </a:r>
          </a:p>
        </p:txBody>
      </p:sp>
      <p:sp>
        <p:nvSpPr>
          <p:cNvPr id="38" name="직사각형 10"/>
          <p:cNvSpPr>
            <a:spLocks noChangeArrowheads="1"/>
          </p:cNvSpPr>
          <p:nvPr/>
        </p:nvSpPr>
        <p:spPr>
          <a:xfrm>
            <a:off x="696959" y="3438525"/>
            <a:ext cx="7665802" cy="1255395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교통 규칙을 잘 지킵니다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동물이 놀라지 않게 조심해야 합니다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등</a:t>
            </a:r>
          </a:p>
        </p:txBody>
      </p:sp>
    </p:spTree>
    <p:extLst>
      <p:ext uri="{BB962C8B-B14F-4D97-AF65-F5344CB8AC3E}">
        <p14:creationId xmlns:p14="http://schemas.microsoft.com/office/powerpoint/2010/main" val="26536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02142" y="1814080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>
          <a:xfrm>
            <a:off x="371928" y="2630805"/>
            <a:ext cx="8350731" cy="1920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현장체험학습을 통해 동물을 직접 관찰하며</a:t>
            </a:r>
            <a:r>
              <a:rPr lang="en-US" altLang="ko-KR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,</a:t>
            </a:r>
          </a:p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동물을 사랑하는 마음을 가질 수 있다</a:t>
            </a:r>
            <a:r>
              <a:rPr lang="en-US" altLang="ko-KR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 관찰 후 기록하기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82361" y="1834702"/>
            <a:ext cx="4437289" cy="42022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에버랜드 주토피아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(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동물원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)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에서 다양한 동물을 관찰하고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그 특징을 관찰일지에 기록해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76800" y="1764619"/>
            <a:ext cx="3830676" cy="46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en-US" altLang="ko-KR" sz="3200" b="1" spc="-200">
                <a:solidFill>
                  <a:srgbClr val="002060"/>
                </a:solidFill>
                <a:latin typeface="+mn-ea"/>
                <a:ea typeface="+mn-ea"/>
              </a:rPr>
              <a:t>4</a:t>
            </a: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컷 만화 그리기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458561" y="1944039"/>
            <a:ext cx="3829050" cy="338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동물을 관찰하며 인상 깊었던 점을 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4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컷 만화로 표현해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38675" y="1867839"/>
            <a:ext cx="3951576" cy="4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39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1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2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5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에버랜드 둘러보기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10"/>
          <p:cNvSpPr>
            <a:spLocks noChangeArrowheads="1"/>
          </p:cNvSpPr>
          <p:nvPr/>
        </p:nvSpPr>
        <p:spPr>
          <a:xfrm>
            <a:off x="354325" y="1889714"/>
            <a:ext cx="8465825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에버랜드 홈페이지를 통해 현장체험학습 전에 에버랜드를 미리 살펴봅시다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9" name="직사각형 10"/>
          <p:cNvSpPr>
            <a:spLocks noChangeArrowheads="1"/>
          </p:cNvSpPr>
          <p:nvPr/>
        </p:nvSpPr>
        <p:spPr>
          <a:xfrm>
            <a:off x="502709" y="3429000"/>
            <a:ext cx="7609416" cy="8852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en-US" altLang="ko-KR" sz="2400" b="1">
                <a:solidFill>
                  <a:srgbClr val="404040"/>
                </a:solidFill>
                <a:latin typeface="+mn-ea"/>
                <a:ea typeface="+mn-ea"/>
              </a:rPr>
              <a:t>&lt;</a:t>
            </a:r>
            <a:r>
              <a:rPr kumimoji="0" lang="ko-KR" altLang="en-US" sz="2400" b="1">
                <a:solidFill>
                  <a:srgbClr val="404040"/>
                </a:solidFill>
                <a:latin typeface="+mn-ea"/>
                <a:ea typeface="+mn-ea"/>
              </a:rPr>
              <a:t>에버랜드 </a:t>
            </a:r>
            <a:r>
              <a:rPr kumimoji="0" lang="en-US" altLang="ko-KR" sz="2400" b="1">
                <a:solidFill>
                  <a:srgbClr val="404040"/>
                </a:solidFill>
                <a:latin typeface="+mn-ea"/>
                <a:ea typeface="+mn-ea"/>
              </a:rPr>
              <a:t>&gt;</a:t>
            </a:r>
          </a:p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2400" b="1">
                <a:solidFill>
                  <a:srgbClr val="404040"/>
                </a:solidFill>
                <a:latin typeface="+mn-ea"/>
                <a:ea typeface="+mn-ea"/>
                <a:hlinkClick r:id="rId3"/>
              </a:rPr>
              <a:t>https://www.everland.com/everland/home/main</a:t>
            </a:r>
            <a:endParaRPr kumimoji="0" lang="ko-KR" altLang="en-US" sz="2400" b="1" spc="-400">
              <a:solidFill>
                <a:srgbClr val="40404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550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기념 촬영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819150" y="1784939"/>
            <a:ext cx="7639050" cy="14040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친구들과 체험장에서 활동한 모습을 사진으로 찍어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98102" y="3227070"/>
            <a:ext cx="5193420" cy="316121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7851" y="2410723"/>
            <a:ext cx="1015880" cy="7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 사랑 서약서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853869" y="1887575"/>
            <a:ext cx="3381334" cy="338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동물을 소중히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여기는 마음을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담아 서약서를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작성해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19650" y="1702907"/>
            <a:ext cx="3716535" cy="48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활동 내용 정리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현장체험학습을 통해 체험한 내용을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446322" y="34830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다양한 동물을 직접 관찰해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동물의 특징을 살펴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 관찰 후 관찰일지에 기록을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0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소감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현장체험학습을 마치며 느낀 소감을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72" name="직사각형 10"/>
          <p:cNvSpPr>
            <a:spLocks noChangeArrowheads="1"/>
          </p:cNvSpPr>
          <p:nvPr/>
        </p:nvSpPr>
        <p:spPr>
          <a:xfrm>
            <a:off x="446322" y="3340164"/>
            <a:ext cx="8238234" cy="243008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친구들과 함께 동물을 관찰해서 너무 즐거웠습니다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동물을 관찰하면서 동물의 특징을 잘 알게 되었습니다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앞으로 동물을 더욱 사랑하는 마음을 가져야겠다는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생각이 들었습니다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3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동물들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사후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27012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0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1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현장체험학습을 떠올리며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16275" y="1851614"/>
            <a:ext cx="7632059" cy="1299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1" latinLnBrk="1" hangingPunct="1">
              <a:lnSpc>
                <a:spcPct val="110000"/>
              </a:lnSpc>
              <a:buClr>
                <a:srgbClr val="8064A2"/>
              </a:buClr>
              <a:defRPr/>
            </a:pPr>
            <a:r>
              <a:rPr kumimoji="0" lang="ko-KR" altLang="en-US" sz="3600" b="1" spc="-400">
                <a:solidFill>
                  <a:schemeClr val="dk1"/>
                </a:solidFill>
                <a:latin typeface="+mn-ea"/>
                <a:ea typeface="+mn-ea"/>
              </a:rPr>
              <a:t>현장체험학습 때 체험한 내용을 생각하여 이야기 해 봅시다</a:t>
            </a:r>
            <a:r>
              <a:rPr kumimoji="0" lang="en-US" altLang="ko-KR" sz="3600" b="1" spc="-400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47" name="직사각형 10"/>
          <p:cNvSpPr>
            <a:spLocks noChangeArrowheads="1"/>
          </p:cNvSpPr>
          <p:nvPr/>
        </p:nvSpPr>
        <p:spPr>
          <a:xfrm>
            <a:off x="446322" y="34830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다양한 동물을 직접 관찰해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동물의 특징을 살펴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 관찰 후 관찰일지에 기록을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6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742950" y="1598080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>
          <a:xfrm>
            <a:off x="742950" y="2468880"/>
            <a:ext cx="8350731" cy="1920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현장체험학습 사후활동을 통해</a:t>
            </a:r>
          </a:p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동물을 사랑하는 마음을 가질 수 있다</a:t>
            </a:r>
            <a:r>
              <a:rPr lang="en-US" altLang="ko-KR" sz="4000" b="1" spc="-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1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 종이 작품 만들기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82361" y="1834702"/>
            <a:ext cx="8276447" cy="14018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동물의 특징이 잘 나타나게 종이 작품을 만들어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45" name="가로 글상자 44"/>
          <p:cNvSpPr txBox="1"/>
          <p:nvPr/>
        </p:nvSpPr>
        <p:spPr>
          <a:xfrm>
            <a:off x="539749" y="5724144"/>
            <a:ext cx="7927976" cy="817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sz="200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※ 참고 사이트</a:t>
            </a:r>
            <a:r>
              <a:rPr kumimoji="1" lang="EN-US" sz="200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: </a:t>
            </a:r>
            <a:r>
              <a:rPr kumimoji="1" sz="200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페이퍼빌드</a:t>
            </a:r>
            <a:r>
              <a:rPr kumimoji="1" lang="EN-US" sz="200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(YouTube)</a:t>
            </a:r>
          </a:p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EN-US" sz="2000" i="0" u="sng" strike="noStrike" kern="1200" cap="none" spc="0" normalizeH="0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3"/>
              </a:rPr>
              <a:t>https://www.youtube.com/channel/UCgmQSHQvs2Fewlf-4e9qbfw</a:t>
            </a:r>
            <a:endParaRPr kumimoji="1" sz="2000" i="0" u="none" strike="noStrike" kern="1200" cap="none" spc="0" normalizeH="0" baseline="0">
              <a:solidFill>
                <a:srgbClr val="000000"/>
              </a:solidFill>
              <a:latin typeface="굴림"/>
              <a:ea typeface="굴림"/>
              <a:cs typeface="맑은 고딕"/>
            </a:endParaRPr>
          </a:p>
        </p:txBody>
      </p:sp>
      <p:pic>
        <p:nvPicPr>
          <p:cNvPr id="46" name="그림 4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15711" y="3388995"/>
            <a:ext cx="2612393" cy="193103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그림 4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262628" y="3389385"/>
            <a:ext cx="2612393" cy="193081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8" name="그림 47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994491" y="3389171"/>
            <a:ext cx="2612166" cy="193103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629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 작품 감상하기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458560" y="1944039"/>
            <a:ext cx="8183336" cy="1397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자신이 만든 작품을 발표해 보고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친구들의 작품을 서로 감상해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5" name="그림 4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15711" y="3569970"/>
            <a:ext cx="2612393" cy="193103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그림 4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262628" y="3570360"/>
            <a:ext cx="2612393" cy="193081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그림 4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994491" y="3570146"/>
            <a:ext cx="2612166" cy="193103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6113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그림일기 쓰고 발표하기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549274" y="1861138"/>
            <a:ext cx="4270376" cy="42043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현장체험학습에서 동물을 관찰한 경험 중 인상 깊었던 부분을 그림일기로 써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8" name="그림 4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085616" y="1826048"/>
            <a:ext cx="3530600" cy="46319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18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42950" y="1598080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>
          <a:xfrm>
            <a:off x="594517" y="2376769"/>
            <a:ext cx="8214659" cy="192024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defRPr/>
            </a:pPr>
            <a:r>
              <a:rPr lang="ko-KR" altLang="en-US" sz="40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안전하고 유익한 현장체험학습을</a:t>
            </a:r>
          </a:p>
          <a:p>
            <a:pPr lvl="0" algn="ctr" eaLnBrk="1" latinLnBrk="1" hangingPunct="1">
              <a:lnSpc>
                <a:spcPct val="150000"/>
              </a:lnSpc>
              <a:defRPr/>
            </a:pPr>
            <a:r>
              <a:rPr lang="ko-KR" altLang="en-US" sz="40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위한 방법을 알 수 있다</a:t>
            </a:r>
            <a:r>
              <a:rPr lang="en-US" altLang="ko-KR" sz="40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그림일기 쓰고 발표하기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549274" y="1784939"/>
            <a:ext cx="8147052" cy="2061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자신이 쓴 그림일기를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 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친구들 앞에서 발표해 보고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친구들의 그림일기를 서로 감상해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556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작품 감상하기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1856" y="1775414"/>
            <a:ext cx="8302700" cy="2061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 종이 작품과 그림일기를 감상하며  서로의 작품에 대하여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446322" y="40164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동물의 특징을 살려 생생하게 잘 표현하였습니다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현장체험학습 때 있었던 일을 그림일기로 매우 잘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표현하였습니다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943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사후활동을 마치며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 사후활동을 마치며 느낀 소감을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72" name="직사각형 10"/>
          <p:cNvSpPr>
            <a:spLocks noChangeArrowheads="1"/>
          </p:cNvSpPr>
          <p:nvPr/>
        </p:nvSpPr>
        <p:spPr>
          <a:xfrm>
            <a:off x="446322" y="3340164"/>
            <a:ext cx="8238234" cy="3011106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종이로 동물을 만들 수 있어서 재미있었습니다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현장체험 때 한 일을 그림일기로 써서 나중에도 기억에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잘 남을 것 같습니다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앞으로 동물을 더욱 사랑하는 마음을 가져야겠다는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생각이 들었습니다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1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896984" y="1919650"/>
            <a:ext cx="7564024" cy="4183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출발 전에 반드시 안전벨트를 착용한다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4709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버스가 멈추기 전에 안전벨트를 풀거나 일어서지</a:t>
            </a:r>
            <a:r>
              <a:rPr lang="ko-KR" alt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창밖으로 쓰레기를 버리거나 손을 내밀지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37372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선생님의 지시에 따라 차례대로 버스에 </a:t>
            </a:r>
            <a:r>
              <a:rPr lang="ko-KR" alt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타고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내린다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학급별 대열에서 벗어나 혼자 걷지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차에서 내려 좌우를 살피고 뛰지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등</a:t>
            </a:r>
            <a:endParaRPr kumimoji="0" lang="en-US" altLang="ko-KR" sz="2400" b="1" spc="-400">
              <a:solidFill>
                <a:srgbClr val="404040"/>
              </a:solidFill>
              <a:latin typeface="맑은 고딕"/>
              <a:ea typeface="맑은 고딕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381773" y="3295650"/>
            <a:ext cx="8380453" cy="3165573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출발 전에 반드시 안전벨트를 착용한다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4709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버스가 멈추기 전에 안전벨트를 풀거나 일어서지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창밖으로 쓰레기를 버리거나 손을 내밀지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37372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선생님의 지시에 따라 차례대로 버스에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타고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내린다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학급별 대열에서 벗어나 혼자 걷지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차에서 내려 좌우를 살피고 뛰지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등</a:t>
            </a:r>
            <a:endParaRPr kumimoji="0" lang="en-US" altLang="ko-KR" sz="2400" b="1" spc="-40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354325" y="1842089"/>
            <a:ext cx="8465825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대중교통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635000" y="3314700"/>
            <a:ext cx="7884763" cy="243137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 전 반드시 손을 씻는다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장소에서만 음식을 먹는다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식사가 끝난 후에는 자리를 깨끗이 정리한다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급하게 먹지 않으며 마음을 편하게 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등</a:t>
            </a:r>
            <a:endParaRPr kumimoji="0" lang="en-US" altLang="ko-KR" sz="2400" b="1" spc="-40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725800" y="1842089"/>
            <a:ext cx="7757800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식중독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5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544559" y="3405550"/>
            <a:ext cx="8127748" cy="3012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다닐 곳을 잘 살피고 천천히 걷는다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날씨와 계절에 맞는 옷차림을 해야 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기온이 떨어질 것을 대비해 덧입을 옷을 챙긴다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길로 다니고 길이 아닌 곳으로 가서는 안 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꽃과 나무 등의 식물들을 절대 만지지 않는다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등</a:t>
            </a:r>
            <a:endParaRPr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658859" y="1842089"/>
            <a:ext cx="7797289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체험장에서 지켜야 할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8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50" name="직사각형 10"/>
          <p:cNvSpPr>
            <a:spLocks noChangeArrowheads="1"/>
          </p:cNvSpPr>
          <p:nvPr/>
        </p:nvSpPr>
        <p:spPr>
          <a:xfrm>
            <a:off x="288016" y="1872025"/>
            <a:ext cx="3639210" cy="4203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체험장 전체 지도를 살펴보며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,</a:t>
            </a: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 체험할 장소와 이동하는 길을 미리 알아봅시다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65325" y="1872025"/>
            <a:ext cx="4814672" cy="46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10"/>
          <p:cNvSpPr>
            <a:spLocks noChangeArrowheads="1"/>
          </p:cNvSpPr>
          <p:nvPr/>
        </p:nvSpPr>
        <p:spPr>
          <a:xfrm>
            <a:off x="739098" y="3774875"/>
            <a:ext cx="7665802" cy="2433520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체험 주제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봄동산에 사는 동물들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주요 활동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① 봄에 볼 수 있는 동물 관찰하기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② 생명의 소중함 느끼기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③ 관찰한 동물을 창의적으로 표현하기</a:t>
            </a: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549275" y="1910125"/>
            <a:ext cx="7965886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 체험 주제와 활동 내용을 미리 확인해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5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6" name="그룹 4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51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표 42"/>
          <p:cNvGraphicFramePr>
            <a:graphicFrameLocks noGrp="1"/>
          </p:cNvGraphicFramePr>
          <p:nvPr/>
        </p:nvGraphicFramePr>
        <p:xfrm>
          <a:off x="578342" y="2512694"/>
          <a:ext cx="8095132" cy="3940037"/>
        </p:xfrm>
        <a:graphic>
          <a:graphicData uri="http://schemas.openxmlformats.org/drawingml/2006/table">
            <a:tbl>
              <a:tblPr firstRow="1" bandRow="1"/>
              <a:tblGrid>
                <a:gridCol w="16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0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3637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시간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내용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장소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비고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09:00 ~ 10:00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학교→에버랜드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조회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10:00 ~ 10:40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체험학습 시 유의사항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10:40 ~ 11:20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 동물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2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11:20 ~ 12:00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 동물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3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12:00 ~ 13:00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점심식사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 내 식당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13:00 ~ 13:40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활동지 정리 및 발표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5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13:40 ~ 14:20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활동사진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서약서 작성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6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14:20 ~ 15:20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해산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에버랜드→학교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종례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5" name="직사각형 10"/>
          <p:cNvSpPr>
            <a:spLocks noChangeArrowheads="1"/>
          </p:cNvSpPr>
          <p:nvPr/>
        </p:nvSpPr>
        <p:spPr>
          <a:xfrm>
            <a:off x="615949" y="1767250"/>
            <a:ext cx="8057526" cy="7454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현장체험학습 일정을 미리 확인해 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1570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75000"/>
          </a:scheme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919</Words>
  <Application>Microsoft Office PowerPoint</Application>
  <PresentationFormat>화면 슬라이드 쇼(4:3)</PresentationFormat>
  <Paragraphs>189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6" baseType="lpstr">
      <vt:lpstr>굴림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hanaromf</dc:creator>
  <cp:lastModifiedBy>user</cp:lastModifiedBy>
  <cp:revision>484</cp:revision>
  <dcterms:created xsi:type="dcterms:W3CDTF">2013-04-30T00:26:02Z</dcterms:created>
  <dcterms:modified xsi:type="dcterms:W3CDTF">2024-02-07T08:57:50Z</dcterms:modified>
  <cp:version/>
</cp:coreProperties>
</file>