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5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rigin-korea.wwf-sites.org/campaign/wildlife/panda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rigin-korea.wwf-sites.org/campaign/wildlife/panda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ds.joongang.co.kr/news/component/htmlphoto_mmdata/202108/25/ced272de-1812-4cb8-b2c0-64b22c768ddc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.namu.wiki/i/WG9qArPBrhoXsOZXRx3tQVRT4b36iHyvLlvm-uTJ-PRsx1VP7ByCUUk6jvhwugRAcuiK-JzRCY4b8-pPUwaJ4XhfaAdXPekyexG_ea9w3PgvTLyCpdT09ry3qX09L4gMqN3yf7yRhwkSVMgI74_ZZg.webp" TargetMode="External"/><Relationship Id="rId4" Type="http://schemas.openxmlformats.org/officeDocument/2006/relationships/hyperlink" Target="https://images.chosun.com/resizer/cRfU9InnwvcjWuew_Uri4TMdqvY=/240x337/smart/cloudfront-ap-northeast-1.images.arcpublishing.com/chosun/AWTAX4K5US7U66P2VDXOCLSJZE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rigin-korea.wwf-sites.org/campaign/wildlife/panda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rigin-korea.wwf-sites.org/campaign/wildlife/panda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f3bb8ec2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f3bb8ec2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</a:rPr>
              <a:t>사진 출처: 에버랜드 공식 트위터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f3bb8ec2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f3bb8ec2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</a:rPr>
              <a:t>사진 출처: 에버랜드 공식 유튜브 채널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f3bb8ec2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f3bb8ec2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</a:rPr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f3bb8ec2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f3bb8ec2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f3bb8ec2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f3bb8ec2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f3bb8ec2b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f3bb8ec2b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f3bb8ec2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9f3bb8ec2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e340bb57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9e340bb57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</a:rPr>
              <a:t>사진출처: 유튜브 깨바오 채널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f3bb8ec2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f3bb8ec2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유튜브 말하는 동물원 뿌빠TV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e340bb57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e340bb57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 출처: (호랑이, 기린, 코뿔소, 플라밍고, 바다사자) 에버랜드 공식 블로그 및 트위터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                  (개미) 동아 사이언스 웹페이지</a:t>
            </a:r>
            <a:r>
              <a:rPr lang="ko" sz="1150">
                <a:solidFill>
                  <a:srgbClr val="999999"/>
                </a:solidFill>
                <a:highlight>
                  <a:srgbClr val="FFFFFF"/>
                </a:highlight>
              </a:rPr>
              <a:t>- 베이브럼연구소 제공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f3bb8ec2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9f3bb8ec2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rgbClr val="1E1E1E"/>
                </a:solidFill>
                <a:highlight>
                  <a:srgbClr val="F5F5F5"/>
                </a:highlight>
                <a:latin typeface="Malgun Gothic"/>
                <a:ea typeface="Malgun Gothic"/>
                <a:cs typeface="Malgun Gothic"/>
                <a:sym typeface="Malgun Gothic"/>
              </a:rPr>
              <a:t>사진출처: 에버랜드 공식 트위터 withEverland</a:t>
            </a:r>
            <a:endParaRPr sz="1200">
              <a:solidFill>
                <a:srgbClr val="1E1E1E"/>
              </a:solidFill>
              <a:highlight>
                <a:srgbClr val="F5F5F5"/>
              </a:highlight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f3bb8ec2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f3bb8ec2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 출처: 에버랜드 공식 트위터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f3bb8ec2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f3bb8ec2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</a:t>
            </a:r>
            <a:r>
              <a:rPr lang="ko" u="sng">
                <a:solidFill>
                  <a:schemeClr val="hlink"/>
                </a:solidFill>
                <a:hlinkClick r:id="rId3"/>
              </a:rPr>
              <a:t>한국세계자연기금 공식홈페이지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f3bb8ec2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f3bb8ec2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사진출처: </a:t>
            </a:r>
            <a:r>
              <a:rPr lang="ko" u="sng">
                <a:solidFill>
                  <a:schemeClr val="hlink"/>
                </a:solidFill>
                <a:hlinkClick r:id="rId3"/>
              </a:rPr>
              <a:t>한국세계자연기금 공식홈페이지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9f3bb8ec2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9f3bb8ec2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사진출처 (황금들창원숭이) </a:t>
            </a:r>
            <a:r>
              <a:rPr lang="ko" u="sng">
                <a:solidFill>
                  <a:schemeClr val="hlink"/>
                </a:solidFill>
                <a:hlinkClick r:id="rId3"/>
              </a:rPr>
              <a:t>중앙일보</a:t>
            </a:r>
            <a:r>
              <a:rPr lang="ko"/>
              <a:t>-에버랜드 동물원 제공 사진 / (홍따오기) </a:t>
            </a:r>
            <a:r>
              <a:rPr lang="ko" u="sng">
                <a:solidFill>
                  <a:schemeClr val="hlink"/>
                </a:solidFill>
                <a:hlinkClick r:id="rId4"/>
              </a:rPr>
              <a:t>조선일보</a:t>
            </a:r>
            <a:r>
              <a:rPr lang="ko"/>
              <a:t>-에버랜드 동물원 제공 사진 / (타킨) </a:t>
            </a:r>
            <a:r>
              <a:rPr lang="ko" u="sng">
                <a:solidFill>
                  <a:schemeClr val="hlink"/>
                </a:solidFill>
                <a:hlinkClick r:id="rId5"/>
              </a:rPr>
              <a:t>나무위키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e340bb57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e340bb57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</a:rPr>
              <a:t>사진출처: </a:t>
            </a:r>
            <a:r>
              <a:rPr lang="ko" u="sng">
                <a:solidFill>
                  <a:schemeClr val="hlink"/>
                </a:solidFill>
                <a:hlinkClick r:id="rId3"/>
              </a:rPr>
              <a:t>한국세계자연기금 공식홈페이지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27b37bc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627b37bc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</a:rPr>
              <a:t>사진출처: </a:t>
            </a:r>
            <a:r>
              <a:rPr lang="ko" u="sng">
                <a:solidFill>
                  <a:schemeClr val="hlink"/>
                </a:solidFill>
                <a:hlinkClick r:id="rId3"/>
              </a:rPr>
              <a:t>한국세계자연기금 공식홈페이지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5400" dirty="0">
                <a:latin typeface="Jua"/>
                <a:ea typeface="Jua"/>
                <a:cs typeface="Jua"/>
                <a:sym typeface="Jua"/>
              </a:rPr>
              <a:t>멸종 위기 동물을 알아보자</a:t>
            </a:r>
            <a:endParaRPr sz="5400" dirty="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dirty="0">
                <a:latin typeface="Jua"/>
                <a:ea typeface="Jua"/>
                <a:cs typeface="Jua"/>
                <a:sym typeface="Jua"/>
              </a:rPr>
              <a:t>에버랜드에 멸종위기 동물이 산다고?</a:t>
            </a:r>
            <a:endParaRPr dirty="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49" y="152400"/>
            <a:ext cx="387096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600" y="2571750"/>
            <a:ext cx="1935479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600" y="152400"/>
            <a:ext cx="1935476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6">
            <a:alphaModFix/>
          </a:blip>
          <a:srcRect l="10288" r="9712"/>
          <a:stretch/>
        </p:blipFill>
        <p:spPr>
          <a:xfrm>
            <a:off x="6433075" y="2571750"/>
            <a:ext cx="1935476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2075" y="152393"/>
            <a:ext cx="1935476" cy="241935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237450" y="160575"/>
            <a:ext cx="8669100" cy="678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o" sz="27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나는 지금 사람들의 보호 속에서 살아가.</a:t>
            </a:r>
            <a:endParaRPr sz="275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237450" y="4395725"/>
            <a:ext cx="8669100" cy="678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o" sz="2300" dirty="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우리가 사람들과 계속 함께 살아갈 수 있도록, 너희도 도와줄래?</a:t>
            </a:r>
            <a:endParaRPr sz="2300" dirty="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800" y="152400"/>
            <a:ext cx="366481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/>
          <p:nvPr/>
        </p:nvSpPr>
        <p:spPr>
          <a:xfrm rot="-751728" flipH="1">
            <a:off x="5797361" y="152340"/>
            <a:ext cx="3175211" cy="3138669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제바~~알!</a:t>
            </a:r>
            <a:endParaRPr sz="300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41447" y="1257787"/>
            <a:ext cx="3762175" cy="26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/>
          <p:nvPr/>
        </p:nvSpPr>
        <p:spPr>
          <a:xfrm rot="-493456" flipH="1">
            <a:off x="4408463" y="640613"/>
            <a:ext cx="3175154" cy="3138455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좋아!</a:t>
            </a:r>
            <a:endParaRPr sz="3000"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그럼 중요한 걸 알려줄게! </a:t>
            </a:r>
            <a:endParaRPr sz="300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928" y="113112"/>
            <a:ext cx="1809600" cy="1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/>
          <p:nvPr/>
        </p:nvSpPr>
        <p:spPr>
          <a:xfrm>
            <a:off x="1923675" y="342225"/>
            <a:ext cx="6493800" cy="808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먼저, 멸종 위기 동물이란…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747875" y="1938575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가까운 미래에 지구상에서 사라져버릴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위기에 처한 동물을 말해!</a:t>
            </a:r>
            <a:r>
              <a:rPr lang="ko" sz="2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56" name="Google Shape;156;p25"/>
          <p:cNvSpPr txBox="1"/>
          <p:nvPr/>
        </p:nvSpPr>
        <p:spPr>
          <a:xfrm>
            <a:off x="747875" y="3441700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지금 지구에서는 수많은 동물들이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우리가 모르는 사이에 사라지고 있어.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928" y="113112"/>
            <a:ext cx="1809600" cy="1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/>
          <p:nvPr/>
        </p:nvSpPr>
        <p:spPr>
          <a:xfrm>
            <a:off x="1923675" y="342225"/>
            <a:ext cx="6493800" cy="808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얼마나 빨리 사라질까?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747875" y="1938575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동물들이 사라지는 속도가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점점 빨라지고 있대!</a:t>
            </a:r>
            <a:r>
              <a:rPr lang="ko" sz="2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5647150" y="17704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747875" y="3441700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15분에 1종씩…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하루에 100종의 동물이 사라지는거야!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928" y="113112"/>
            <a:ext cx="1809600" cy="1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/>
          <p:nvPr/>
        </p:nvSpPr>
        <p:spPr>
          <a:xfrm>
            <a:off x="1923675" y="342225"/>
            <a:ext cx="6493800" cy="808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멸종 위기 동물들을 찾아서 구해야지!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747875" y="1938575"/>
            <a:ext cx="7585500" cy="914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여기봐! 오른쪽으로 갈수록 심각한거야!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5647150" y="17704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4" name="Google Shape;174;p27"/>
          <p:cNvSpPr/>
          <p:nvPr/>
        </p:nvSpPr>
        <p:spPr>
          <a:xfrm>
            <a:off x="100225" y="3434100"/>
            <a:ext cx="1175700" cy="646500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관심필요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LC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1008475" y="3441725"/>
            <a:ext cx="1572000" cy="6465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위기근접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NT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2296350" y="3441725"/>
            <a:ext cx="1572000" cy="646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취약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VU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3578400" y="3441725"/>
            <a:ext cx="1572000" cy="646500"/>
          </a:xfrm>
          <a:prstGeom prst="chevron">
            <a:avLst>
              <a:gd name="adj" fmla="val 50000"/>
            </a:avLst>
          </a:prstGeom>
          <a:solidFill>
            <a:srgbClr val="FF99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위기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latin typeface="Playfair Display"/>
                <a:ea typeface="Playfair Display"/>
                <a:cs typeface="Playfair Display"/>
                <a:sym typeface="Playfair Display"/>
              </a:rPr>
              <a:t>EN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4888775" y="3441725"/>
            <a:ext cx="1572000" cy="6465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멸종위기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6224525" y="3441725"/>
            <a:ext cx="1572000" cy="646500"/>
          </a:xfrm>
          <a:prstGeom prst="chevron">
            <a:avLst>
              <a:gd name="adj" fmla="val 50000"/>
            </a:avLst>
          </a:prstGeom>
          <a:solidFill>
            <a:srgbClr val="99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야생멸종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EW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7542225" y="3441725"/>
            <a:ext cx="1572000" cy="646500"/>
          </a:xfrm>
          <a:prstGeom prst="chevron">
            <a:avLst>
              <a:gd name="adj" fmla="val 50000"/>
            </a:avLst>
          </a:prstGeom>
          <a:solidFill>
            <a:srgbClr val="5B0F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멸종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863" y="4288807"/>
            <a:ext cx="796976" cy="5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/>
          <p:nvPr/>
        </p:nvSpPr>
        <p:spPr>
          <a:xfrm>
            <a:off x="4273525" y="4120900"/>
            <a:ext cx="91500" cy="2061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3" name="Google Shape;183;p27"/>
          <p:cNvSpPr/>
          <p:nvPr/>
        </p:nvSpPr>
        <p:spPr>
          <a:xfrm flipH="1">
            <a:off x="4802437" y="4131752"/>
            <a:ext cx="981600" cy="8721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Jua"/>
                <a:ea typeface="Jua"/>
                <a:cs typeface="Jua"/>
                <a:sym typeface="Jua"/>
              </a:rPr>
              <a:t>나는 “위기”였는데 </a:t>
            </a:r>
            <a:endParaRPr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463" y="4288807"/>
            <a:ext cx="796976" cy="5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/>
          <p:nvPr/>
        </p:nvSpPr>
        <p:spPr>
          <a:xfrm>
            <a:off x="2978125" y="4120900"/>
            <a:ext cx="91500" cy="2061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27"/>
          <p:cNvSpPr/>
          <p:nvPr/>
        </p:nvSpPr>
        <p:spPr>
          <a:xfrm flipH="1">
            <a:off x="3507037" y="4131752"/>
            <a:ext cx="981600" cy="8721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Jua"/>
                <a:ea typeface="Jua"/>
                <a:cs typeface="Jua"/>
                <a:sym typeface="Jua"/>
              </a:rPr>
              <a:t>최근은</a:t>
            </a:r>
            <a:endParaRPr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Jua"/>
                <a:ea typeface="Jua"/>
                <a:cs typeface="Jua"/>
                <a:sym typeface="Jua"/>
              </a:rPr>
              <a:t>“취약”단계야 </a:t>
            </a:r>
            <a:endParaRPr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928" y="113112"/>
            <a:ext cx="1809600" cy="1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/>
          <p:nvPr/>
        </p:nvSpPr>
        <p:spPr>
          <a:xfrm>
            <a:off x="1923675" y="342225"/>
            <a:ext cx="6493800" cy="808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동물의 멸종이 계속되면…</a:t>
            </a:r>
            <a:endParaRPr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747875" y="1938575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2050년에는 지구의 동식물 30~50%가 없어질거래.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5647150" y="17704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747875" y="3441700"/>
            <a:ext cx="7585500" cy="13203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머지않아 인간도 멸종될 수 있는거야.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옛날 지구의 주인이었던 공룡이 사라진것처럼..  </a:t>
            </a:r>
            <a:endParaRPr sz="30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8523" y="1671238"/>
            <a:ext cx="3562450" cy="24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/>
          <p:nvPr/>
        </p:nvSpPr>
        <p:spPr>
          <a:xfrm rot="-493540" flipH="1">
            <a:off x="3750572" y="513930"/>
            <a:ext cx="4044812" cy="3818339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ko" sz="27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에버랜드에는     멸종 위기 동물들이 또 있어.</a:t>
            </a:r>
            <a:endParaRPr sz="2700">
              <a:solidFill>
                <a:schemeClr val="dk2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27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지금부터 함께 찾아볼까?</a:t>
            </a:r>
            <a:endParaRPr sz="270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/>
          <p:nvPr/>
        </p:nvSpPr>
        <p:spPr>
          <a:xfrm rot="-493540" flipH="1">
            <a:off x="3750572" y="513930"/>
            <a:ext cx="4044812" cy="3818339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o" sz="27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rPr>
              <a:t>나와 동물 친구들을 구하는 방법도 찾아줄거지?</a:t>
            </a:r>
            <a:endParaRPr sz="2700"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50" y="1297075"/>
            <a:ext cx="3193578" cy="339511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/>
          <p:nvPr/>
        </p:nvSpPr>
        <p:spPr>
          <a:xfrm>
            <a:off x="1846675" y="3052400"/>
            <a:ext cx="251831" cy="145000"/>
          </a:xfrm>
          <a:custGeom>
            <a:avLst/>
            <a:gdLst/>
            <a:ahLst/>
            <a:cxnLst/>
            <a:rect l="l" t="t" r="r" b="b"/>
            <a:pathLst>
              <a:path w="7326" h="3663" extrusionOk="0">
                <a:moveTo>
                  <a:pt x="7326" y="3663"/>
                </a:moveTo>
                <a:cubicBezTo>
                  <a:pt x="6766" y="3205"/>
                  <a:pt x="5189" y="1527"/>
                  <a:pt x="3968" y="916"/>
                </a:cubicBezTo>
                <a:cubicBezTo>
                  <a:pt x="2747" y="306"/>
                  <a:pt x="661" y="153"/>
                  <a:pt x="0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Google Shape;209;p30"/>
          <p:cNvSpPr/>
          <p:nvPr/>
        </p:nvSpPr>
        <p:spPr>
          <a:xfrm rot="-731514">
            <a:off x="1843721" y="3149580"/>
            <a:ext cx="210480" cy="110411"/>
          </a:xfrm>
          <a:custGeom>
            <a:avLst/>
            <a:gdLst/>
            <a:ahLst/>
            <a:cxnLst/>
            <a:rect l="l" t="t" r="r" b="b"/>
            <a:pathLst>
              <a:path w="7326" h="3663" extrusionOk="0">
                <a:moveTo>
                  <a:pt x="7326" y="3663"/>
                </a:moveTo>
                <a:cubicBezTo>
                  <a:pt x="6766" y="3205"/>
                  <a:pt x="5189" y="1527"/>
                  <a:pt x="3968" y="916"/>
                </a:cubicBezTo>
                <a:cubicBezTo>
                  <a:pt x="2747" y="306"/>
                  <a:pt x="661" y="153"/>
                  <a:pt x="0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9089">
            <a:off x="1352114" y="2798961"/>
            <a:ext cx="504996" cy="488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3650" y="17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ko" sz="3500" b="1">
                <a:latin typeface="Jua"/>
                <a:ea typeface="Jua"/>
                <a:cs typeface="Jua"/>
                <a:sym typeface="Jua"/>
              </a:rPr>
              <a:t>🖸</a:t>
            </a:r>
            <a:r>
              <a:rPr lang="ko" sz="3500">
                <a:latin typeface="Jua"/>
                <a:ea typeface="Jua"/>
                <a:cs typeface="Jua"/>
                <a:sym typeface="Jua"/>
              </a:rPr>
              <a:t>우리가 배웠던 동물들</a:t>
            </a:r>
            <a:endParaRPr sz="3500"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7000" y="1068350"/>
            <a:ext cx="2967081" cy="19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l="20711" t="30177" r="18226"/>
          <a:stretch/>
        </p:blipFill>
        <p:spPr>
          <a:xfrm>
            <a:off x="6134075" y="1068350"/>
            <a:ext cx="2596150" cy="19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175" y="3045925"/>
            <a:ext cx="2777825" cy="185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t="-10"/>
          <a:stretch/>
        </p:blipFill>
        <p:spPr>
          <a:xfrm>
            <a:off x="389175" y="1068350"/>
            <a:ext cx="2777825" cy="19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7">
            <a:alphaModFix/>
          </a:blip>
          <a:srcRect r="2085"/>
          <a:stretch/>
        </p:blipFill>
        <p:spPr>
          <a:xfrm>
            <a:off x="6134075" y="3045925"/>
            <a:ext cx="2596150" cy="18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blog.kakaocdn.net/dn/lunNs/btsEClea7Ma/SbQSvnPkJLABrxgkOElqB1/im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00" y="2920202"/>
            <a:ext cx="2967075" cy="19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71;p14"/>
          <p:cNvSpPr txBox="1"/>
          <p:nvPr/>
        </p:nvSpPr>
        <p:spPr>
          <a:xfrm>
            <a:off x="239400" y="231260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rgbClr val="1C4587"/>
                </a:solidFill>
                <a:latin typeface="Jua"/>
                <a:ea typeface="Jua"/>
                <a:cs typeface="Jua"/>
                <a:sym typeface="Jua"/>
              </a:rPr>
              <a:t>우리 주변에는 다양한 동물들이 </a:t>
            </a:r>
            <a:endParaRPr sz="3000">
              <a:solidFill>
                <a:srgbClr val="1C4587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rgbClr val="1C4587"/>
                </a:solidFill>
                <a:latin typeface="Jua"/>
                <a:ea typeface="Jua"/>
                <a:cs typeface="Jua"/>
                <a:sym typeface="Jua"/>
              </a:rPr>
              <a:t>다양한 환경에서 살아가고 있어요.</a:t>
            </a:r>
            <a:endParaRPr sz="3000">
              <a:solidFill>
                <a:srgbClr val="1C4587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"/>
            <a:ext cx="9144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ko" sz="3500" b="1">
                <a:latin typeface="Jua"/>
                <a:ea typeface="Jua"/>
                <a:cs typeface="Jua"/>
                <a:sym typeface="Jua"/>
              </a:rPr>
              <a:t>🖸</a:t>
            </a:r>
            <a:r>
              <a:rPr lang="ko" sz="3500">
                <a:latin typeface="Jua"/>
                <a:ea typeface="Jua"/>
                <a:cs typeface="Jua"/>
                <a:sym typeface="Jua"/>
              </a:rPr>
              <a:t>여러분, “푸바오”를 아나요?</a:t>
            </a:r>
            <a:endParaRPr sz="350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228925" y="1205750"/>
            <a:ext cx="2586900" cy="25335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안녕!</a:t>
            </a:r>
            <a:endParaRPr sz="3000"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나는 푸공주 푸바오야!</a:t>
            </a:r>
            <a:endParaRPr sz="300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50" y="220350"/>
            <a:ext cx="4770749" cy="477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b="22546"/>
          <a:stretch/>
        </p:blipFill>
        <p:spPr>
          <a:xfrm>
            <a:off x="5013300" y="2571750"/>
            <a:ext cx="3105775" cy="24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 rot="-751728" flipH="1">
            <a:off x="5797361" y="152340"/>
            <a:ext cx="3175211" cy="3138669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latin typeface="Jua"/>
                <a:ea typeface="Jua"/>
                <a:cs typeface="Jua"/>
                <a:sym typeface="Jua"/>
              </a:rPr>
              <a:t>얼마 전엔 쌍둥이 동생들도 태어났어. 너무 귀엽지?</a:t>
            </a:r>
            <a:endParaRPr sz="300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아기판다 다이어리] 24화. 야외 나들이에 푹 빠져버린 푸바오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5" y="1134625"/>
            <a:ext cx="4311378" cy="287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아기판다 다이어리] 32화. 첫 생일 맞은 푸바오! 그리고 마지막 인사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53" y="1131841"/>
            <a:ext cx="4073293" cy="287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2;p17"/>
          <p:cNvSpPr txBox="1"/>
          <p:nvPr/>
        </p:nvSpPr>
        <p:spPr>
          <a:xfrm>
            <a:off x="237450" y="160575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000">
                <a:solidFill>
                  <a:srgbClr val="1C4587"/>
                </a:solidFill>
                <a:latin typeface="Jua"/>
                <a:ea typeface="Jua"/>
                <a:cs typeface="Jua"/>
                <a:sym typeface="Jua"/>
              </a:rPr>
              <a:t>나는 원래 대나무 숲에 살아.</a:t>
            </a:r>
            <a:endParaRPr sz="3000">
              <a:solidFill>
                <a:srgbClr val="1C4587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아기판다 다이어리] 24화. 야외 나들이에 푹 빠져버린 푸바오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5" y="1134625"/>
            <a:ext cx="4311378" cy="287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아기판다 다이어리] 32화. 첫 생일 맞은 푸바오! 그리고 마지막 인사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53" y="1131841"/>
            <a:ext cx="4073293" cy="287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9;p18"/>
          <p:cNvSpPr txBox="1"/>
          <p:nvPr/>
        </p:nvSpPr>
        <p:spPr>
          <a:xfrm>
            <a:off x="237450" y="16180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나는 배변활동을 통해 씨앗을 퍼뜨리고 </a:t>
            </a:r>
            <a:endParaRPr sz="305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각종 식물들이 자라도록 도와줘</a:t>
            </a:r>
            <a:endParaRPr sz="490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9" name="Google Shape;100;p18"/>
          <p:cNvSpPr txBox="1"/>
          <p:nvPr/>
        </p:nvSpPr>
        <p:spPr>
          <a:xfrm>
            <a:off x="237450" y="373180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내가 있어야 숲이 유지된다는 이야기지!</a:t>
            </a:r>
            <a:endParaRPr sz="490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코앞에서 생생하게 만나는 동물 친구들! 에버랜드 로스트밸리 스페셜 투어 리얼 체험기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78" y="2933225"/>
            <a:ext cx="3060849" cy="20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1437775"/>
            <a:ext cx="3122675" cy="20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326" y="1437775"/>
            <a:ext cx="2286000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237450" y="160575"/>
            <a:ext cx="8669100" cy="12591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이렇게 유지되는 숲은 </a:t>
            </a:r>
            <a:endParaRPr sz="305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동물 친구들의 삶의 터전이 되지</a:t>
            </a:r>
            <a:endParaRPr sz="490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5379950" y="1465050"/>
            <a:ext cx="1556700" cy="12591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 dirty="0">
                <a:latin typeface="Jua"/>
                <a:ea typeface="Jua"/>
                <a:cs typeface="Jua"/>
                <a:sym typeface="Jua"/>
              </a:rPr>
              <a:t>따오기</a:t>
            </a:r>
            <a:endParaRPr sz="1800" dirty="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2189150" y="3769400"/>
            <a:ext cx="1556700" cy="12591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 err="1" smtClean="0">
                <a:latin typeface="Jua"/>
                <a:ea typeface="Jua"/>
                <a:cs typeface="Jua"/>
                <a:sym typeface="Jua"/>
              </a:rPr>
              <a:t>바바리양</a:t>
            </a:r>
            <a:endParaRPr sz="1800" dirty="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0" y="2258600"/>
            <a:ext cx="1556700" cy="1259100"/>
          </a:xfrm>
          <a:prstGeom prst="flowChartMagneticTape">
            <a:avLst/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 dirty="0">
                <a:latin typeface="Jua"/>
                <a:ea typeface="Jua"/>
                <a:cs typeface="Jua"/>
                <a:sym typeface="Jua"/>
              </a:rPr>
              <a:t>황금</a:t>
            </a:r>
            <a:endParaRPr sz="1800" dirty="0"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 dirty="0">
                <a:latin typeface="Jua"/>
                <a:ea typeface="Jua"/>
                <a:cs typeface="Jua"/>
                <a:sym typeface="Jua"/>
              </a:rPr>
              <a:t>들창</a:t>
            </a:r>
            <a:endParaRPr sz="1800" dirty="0"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 dirty="0">
                <a:latin typeface="Jua"/>
                <a:ea typeface="Jua"/>
                <a:cs typeface="Jua"/>
                <a:sym typeface="Jua"/>
              </a:rPr>
              <a:t>원숭이</a:t>
            </a:r>
            <a:endParaRPr sz="1800" dirty="0"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겨울에 보는 판다와 원숭이는 특별해! 에버랜드 동물원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33387"/>
            <a:ext cx="64198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Google Shape;117;p20"/>
          <p:cNvSpPr txBox="1"/>
          <p:nvPr/>
        </p:nvSpPr>
        <p:spPr>
          <a:xfrm>
            <a:off x="237450" y="15675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그런데 혹시 알고있니?</a:t>
            </a:r>
            <a:endParaRPr sz="305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나는 너희들과 만나지 못하고 멸종될 뻔 했어. </a:t>
            </a:r>
            <a:endParaRPr sz="490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40325" y="375850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전 세계에 판다가 </a:t>
            </a:r>
            <a:endParaRPr sz="305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305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1000마리도 남지 않았을 때가 있었지…</a:t>
            </a:r>
            <a:endParaRPr sz="490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겨울에 보는 판다와 원숭이는 특별해! 에버랜드 동물원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33387"/>
            <a:ext cx="64198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1"/>
          <p:cNvSpPr txBox="1"/>
          <p:nvPr/>
        </p:nvSpPr>
        <p:spPr>
          <a:xfrm>
            <a:off x="237450" y="15675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800" dirty="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사람들이 나무를 베어서 숲이 좁아지고,</a:t>
            </a:r>
            <a:endParaRPr sz="2800" dirty="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2800" dirty="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날씨가 더워져서 대나무 숲은 점점 위로 밀려났어.</a:t>
            </a:r>
            <a:endParaRPr sz="2800" dirty="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240325" y="3758500"/>
            <a:ext cx="8669100" cy="12969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800" dirty="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게다가 나를 구경하겠다고 몰려온 사람들이</a:t>
            </a:r>
            <a:endParaRPr sz="2800" dirty="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2800" dirty="0">
                <a:solidFill>
                  <a:srgbClr val="073763"/>
                </a:solidFill>
                <a:latin typeface="Jua"/>
                <a:ea typeface="Jua"/>
                <a:cs typeface="Jua"/>
                <a:sym typeface="Jua"/>
              </a:rPr>
              <a:t>시끄럽게 떠들고 쓰레기도 버리고 갔어.</a:t>
            </a:r>
            <a:endParaRPr sz="2800" dirty="0">
              <a:solidFill>
                <a:srgbClr val="073763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412</Words>
  <Application>Microsoft Office PowerPoint</Application>
  <PresentationFormat>화면 슬라이드 쇼(16:9)</PresentationFormat>
  <Paragraphs>87</Paragraphs>
  <Slides>18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Jua</vt:lpstr>
      <vt:lpstr>Montserrat</vt:lpstr>
      <vt:lpstr>Oswald</vt:lpstr>
      <vt:lpstr>Playfair Display</vt:lpstr>
      <vt:lpstr>Malgun Gothic</vt:lpstr>
      <vt:lpstr>Arial</vt:lpstr>
      <vt:lpstr>Pop</vt:lpstr>
      <vt:lpstr>멸종 위기 동물을 알아보자</vt:lpstr>
      <vt:lpstr>🖸우리가 배웠던 동물들</vt:lpstr>
      <vt:lpstr>🖸여러분, “푸바오”를 아나요?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멸종 위기 동물을 알아보자</dc:title>
  <dc:creator>장정민</dc:creator>
  <cp:lastModifiedBy>user</cp:lastModifiedBy>
  <cp:revision>5</cp:revision>
  <dcterms:modified xsi:type="dcterms:W3CDTF">2024-02-13T05:20:56Z</dcterms:modified>
</cp:coreProperties>
</file>