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9183" r:id="rId1"/>
  </p:sldMasterIdLst>
  <p:notesMasterIdLst>
    <p:notesMasterId r:id="rId57"/>
  </p:notesMasterIdLst>
  <p:handoutMasterIdLst>
    <p:handoutMasterId r:id="rId58"/>
  </p:handoutMasterIdLst>
  <p:sldIdLst>
    <p:sldId id="457" r:id="rId2"/>
    <p:sldId id="489" r:id="rId3"/>
    <p:sldId id="345" r:id="rId4"/>
    <p:sldId id="490" r:id="rId5"/>
    <p:sldId id="509" r:id="rId6"/>
    <p:sldId id="537" r:id="rId7"/>
    <p:sldId id="538" r:id="rId8"/>
    <p:sldId id="539" r:id="rId9"/>
    <p:sldId id="540" r:id="rId10"/>
    <p:sldId id="541" r:id="rId11"/>
    <p:sldId id="510" r:id="rId12"/>
    <p:sldId id="511" r:id="rId13"/>
    <p:sldId id="542" r:id="rId14"/>
    <p:sldId id="543" r:id="rId15"/>
    <p:sldId id="544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55" r:id="rId27"/>
    <p:sldId id="556" r:id="rId28"/>
    <p:sldId id="557" r:id="rId29"/>
    <p:sldId id="390" r:id="rId30"/>
    <p:sldId id="514" r:id="rId31"/>
    <p:sldId id="515" r:id="rId32"/>
    <p:sldId id="516" r:id="rId33"/>
    <p:sldId id="517" r:id="rId34"/>
    <p:sldId id="50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7" r:id="rId44"/>
    <p:sldId id="518" r:id="rId45"/>
    <p:sldId id="528" r:id="rId46"/>
    <p:sldId id="529" r:id="rId47"/>
    <p:sldId id="530" r:id="rId48"/>
    <p:sldId id="531" r:id="rId49"/>
    <p:sldId id="532" r:id="rId50"/>
    <p:sldId id="533" r:id="rId51"/>
    <p:sldId id="534" r:id="rId52"/>
    <p:sldId id="535" r:id="rId53"/>
    <p:sldId id="536" r:id="rId54"/>
    <p:sldId id="558" r:id="rId55"/>
    <p:sldId id="559" r:id="rId56"/>
  </p:sldIdLst>
  <p:sldSz cx="9144000" cy="6858000" type="screen4x3"/>
  <p:notesSz cx="9144000" cy="6858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/>
        <a:ea typeface="굴림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8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10" autoAdjust="0"/>
  </p:normalViewPr>
  <p:slideViewPr>
    <p:cSldViewPr snapToGrid="0" snapToObjects="1">
      <p:cViewPr varScale="1">
        <p:scale>
          <a:sx n="70" d="100"/>
          <a:sy n="70" d="100"/>
        </p:scale>
        <p:origin x="1536" y="60"/>
      </p:cViewPr>
      <p:guideLst>
        <p:guide orient="horz" pos="2157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118" y="84"/>
      </p:cViewPr>
      <p:guideLst>
        <p:guide orient="horz" pos="2149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 lvl="0">
              <a:defRPr/>
            </a:pPr>
            <a:fld id="{1B0EBA9C-58CA-4B68-8BD8-A2366BE02E24}" type="datetime1">
              <a:rPr lang="ko-KR" altLang="en-US"/>
              <a:pPr lvl="0">
                <a:defRPr/>
              </a:pPr>
              <a:t>2025-02-04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eaLnBrk="1" latinLnBrk="1" hangingPunct="1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 lvl="0">
              <a:defRPr/>
            </a:pPr>
            <a:fld id="{506B442D-20DD-4251-B89B-0BE7637A9D67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fld id="{12CD81D1-33DA-4C5D-93C2-DEDC04C69C70}" type="datetime1">
              <a:rPr lang="ko-KR" altLang="en-US"/>
              <a:pPr lvl="0">
                <a:defRPr/>
              </a:pPr>
              <a:t>2025-02-04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latin typeface="맑은 고딕"/>
                <a:ea typeface="맑은 고딕"/>
              </a:defRPr>
            </a:lvl1pPr>
          </a:lstStyle>
          <a:p>
            <a:pPr lvl="0">
              <a:defRPr/>
            </a:pPr>
            <a:fld id="{3390F0CB-B34D-49F8-9503-BB989DC9E5C2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288925" y="0"/>
            <a:ext cx="8569325" cy="6858000"/>
          </a:xfrm>
          <a:prstGeom prst="rect">
            <a:avLst/>
          </a:prstGeom>
          <a:solidFill>
            <a:srgbClr val="FFFFFF">
              <a:alpha val="40000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z="180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021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948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그룹 3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20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그룹 4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891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0" y="406400"/>
            <a:ext cx="711902" cy="749300"/>
            <a:chOff x="114300" y="749300"/>
            <a:chExt cx="711902" cy="7493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>
              <a:off x="114300" y="749300"/>
              <a:ext cx="711902" cy="7493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315" t="-8512" r="2" b="-1"/>
            <a:stretch/>
          </p:blipFill>
          <p:spPr>
            <a:xfrm flipH="1">
              <a:off x="457197" y="858284"/>
              <a:ext cx="342902" cy="360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00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pattFill prst="pct75">
            <a:fgClr>
              <a:srgbClr val="0070C0"/>
            </a:fgClr>
            <a:bgClr>
              <a:srgbClr val="3D92C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055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EB3805-E7AE-42A5-AC1C-6C538D36538E}" type="datetimeFigureOut">
              <a:rPr lang="ko-KR" altLang="en-US"/>
              <a:pPr>
                <a:defRPr/>
              </a:pPr>
              <a:t>2025-02-04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BFD91F6-7D4A-44E8-8C0B-C7504B57A557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77" r:id="rId1"/>
    <p:sldLayoutId id="2147489178" r:id="rId2"/>
    <p:sldLayoutId id="2147489179" r:id="rId3"/>
    <p:sldLayoutId id="2147489182" r:id="rId4"/>
    <p:sldLayoutId id="2147489180" r:id="rId5"/>
    <p:sldLayoutId id="2147489181" r:id="rId6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3" Type="http://schemas.openxmlformats.org/officeDocument/2006/relationships/image" Target="../media/image22.jpeg"/><Relationship Id="rId21" Type="http://schemas.openxmlformats.org/officeDocument/2006/relationships/image" Target="../media/image40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17.pn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I-DlC9yURDw" TargetMode="External"/><Relationship Id="rId3" Type="http://schemas.openxmlformats.org/officeDocument/2006/relationships/hyperlink" Target="https://youtu.be/b8KHbggq2P4" TargetMode="External"/><Relationship Id="rId7" Type="http://schemas.openxmlformats.org/officeDocument/2006/relationships/hyperlink" Target="https://youtu.be/XZV3ODmtaxw" TargetMode="External"/><Relationship Id="rId12" Type="http://schemas.openxmlformats.org/officeDocument/2006/relationships/hyperlink" Target="https://youtu.be/IWueCXKYuY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aa_Hh-9oFOU" TargetMode="External"/><Relationship Id="rId11" Type="http://schemas.openxmlformats.org/officeDocument/2006/relationships/hyperlink" Target="https://youtu.be/YjAygZAJXv8" TargetMode="External"/><Relationship Id="rId5" Type="http://schemas.openxmlformats.org/officeDocument/2006/relationships/hyperlink" Target="https://youtu.be/ZQPDwZNyTas" TargetMode="External"/><Relationship Id="rId10" Type="http://schemas.openxmlformats.org/officeDocument/2006/relationships/hyperlink" Target="https://youtu.be/uORxr40Xv64" TargetMode="External"/><Relationship Id="rId4" Type="http://schemas.openxmlformats.org/officeDocument/2006/relationships/hyperlink" Target="https://youtu.be/KJOtZy5GcKk" TargetMode="External"/><Relationship Id="rId9" Type="http://schemas.openxmlformats.org/officeDocument/2006/relationships/hyperlink" Target="https://youtu.be/dJSUHR7mxPw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97521" y="3691780"/>
            <a:ext cx="1813957" cy="1817979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77847" y="3627406"/>
            <a:ext cx="1437985" cy="1486743"/>
          </a:xfrm>
          <a:prstGeom prst="rect">
            <a:avLst/>
          </a:prstGeom>
        </p:spPr>
      </p:pic>
      <p:pic>
        <p:nvPicPr>
          <p:cNvPr id="10" name="그림 9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1549748" y="336646"/>
            <a:ext cx="1439990" cy="8961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그림 1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315054" y="526643"/>
            <a:ext cx="1459610" cy="7061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그림 1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170445" y="5772539"/>
            <a:ext cx="1875891" cy="10664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2545" y="5114150"/>
            <a:ext cx="746966" cy="7013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156383" y="5071188"/>
            <a:ext cx="746966" cy="7013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211485" y="5023564"/>
            <a:ext cx="746966" cy="70135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688688" y="4801969"/>
            <a:ext cx="746966" cy="70135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8301175" y="5114150"/>
            <a:ext cx="633557" cy="59486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61313" y="5772539"/>
            <a:ext cx="689493" cy="61954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806706" y="5159163"/>
            <a:ext cx="584720" cy="5254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475253" y="5023406"/>
            <a:ext cx="534097" cy="47991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11637" y="5397116"/>
            <a:ext cx="689493" cy="61954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437068" y="4842871"/>
            <a:ext cx="689493" cy="619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6821" y="1232820"/>
            <a:ext cx="6170567" cy="21961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에버랜드 가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GO,</a:t>
            </a:r>
            <a:endParaRPr lang="ko-KR" altLang="en-US" sz="4600" b="1" spc="-100">
              <a:solidFill>
                <a:srgbClr val="0000FF"/>
              </a:solidFill>
              <a:effectLst/>
              <a:latin typeface="+mj-ea"/>
              <a:ea typeface="+mj-ea"/>
            </a:endParaRPr>
          </a:p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종이작품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 </a:t>
            </a: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접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GO,</a:t>
            </a:r>
            <a:endParaRPr lang="ko-KR" altLang="en-US" sz="4600" b="1" spc="-100">
              <a:solidFill>
                <a:srgbClr val="0000FF"/>
              </a:solidFill>
              <a:effectLst/>
              <a:latin typeface="+mj-ea"/>
              <a:ea typeface="+mj-ea"/>
            </a:endParaRPr>
          </a:p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장래희망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 </a:t>
            </a: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품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</a:t>
            </a:r>
            <a:endParaRPr lang="en-US" altLang="ko-KR" sz="4600" b="1" spc="-100">
              <a:solidFill>
                <a:srgbClr val="0000FF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직사각형 10"/>
          <p:cNvSpPr>
            <a:spLocks noChangeArrowheads="1"/>
          </p:cNvSpPr>
          <p:nvPr/>
        </p:nvSpPr>
        <p:spPr>
          <a:xfrm>
            <a:off x="1715833" y="3698220"/>
            <a:ext cx="6232483" cy="64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&lt;</a:t>
            </a:r>
            <a:r>
              <a:rPr lang="ko-KR" altLang="en-US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주제</a:t>
            </a: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1:</a:t>
            </a:r>
            <a:r>
              <a:rPr lang="ko-KR" altLang="en-US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진로탐색 </a:t>
            </a: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GOGO&gt;</a:t>
            </a: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2316533" y="5464825"/>
            <a:ext cx="1031282" cy="99871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5241916" y="4970978"/>
            <a:ext cx="1522982" cy="142717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025670" y="5114150"/>
            <a:ext cx="704203" cy="59273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901962" y="5198850"/>
            <a:ext cx="704203" cy="5927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직사각형 10"/>
          <p:cNvSpPr>
            <a:spLocks noChangeArrowheads="1"/>
          </p:cNvSpPr>
          <p:nvPr/>
        </p:nvSpPr>
        <p:spPr>
          <a:xfrm>
            <a:off x="544559" y="3405550"/>
            <a:ext cx="8127748" cy="3012395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자신이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다닐 곳을 잘 살피고 천천히 걷는다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날씨와 계절에 맞는 옷차림을 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기온이 떨어질 것을 대비해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여분의 옷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을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준비한다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24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  <a:p>
            <a:pPr marL="437372" lvl="0" indent="-437372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정해진 길로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이동하고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길이 아닌 곳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은 가지 않는다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endParaRPr lang="EN-US" sz="24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  <a:p>
            <a:pPr marL="437372" lvl="0" indent="-437372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동물과 식물을 절대로 만지지 않는다 등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658859" y="1842089"/>
            <a:ext cx="7797289" cy="1099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0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000" b="1" u="sng">
                <a:solidFill>
                  <a:schemeClr val="tx1"/>
                </a:solidFill>
                <a:latin typeface="+mn-ea"/>
                <a:ea typeface="+mn-ea"/>
              </a:rPr>
              <a:t>체험장에서 지켜야 할 안전수칙</a:t>
            </a:r>
            <a:r>
              <a:rPr kumimoji="0" lang="ko-KR" altLang="en-US" sz="3000" b="1">
                <a:solidFill>
                  <a:schemeClr val="tx1"/>
                </a:solidFill>
                <a:latin typeface="+mn-ea"/>
                <a:ea typeface="+mn-ea"/>
              </a:rPr>
              <a:t>을 알아봅시다</a:t>
            </a:r>
            <a:r>
              <a:rPr kumimoji="0" lang="en-US" altLang="ko-KR" sz="30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7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배운 내용 정리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7842" y="1626708"/>
            <a:ext cx="8353682" cy="17337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8" lvl="0" indent="-19437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종이접기를 통해 이룰 수 있는 직업을 알아보고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자신이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꿈을 이루기 위해 어떻게 하면 좋을지 활동지에 써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봅시다</a:t>
            </a:r>
            <a:r>
              <a:rPr lang="en-US" altLang="ko-KR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220686" y="3360420"/>
            <a:ext cx="4388547" cy="30452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배운 내용 평가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7842" y="1617182"/>
            <a:ext cx="8353682" cy="11812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8" lvl="0" indent="-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안전하고 유익한 현장체험학습을 위해 어떻게 해야 하는지 ○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× 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퀴즈로 알아봅시다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30170" y="2791192"/>
            <a:ext cx="6336772" cy="36942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97521" y="3691780"/>
            <a:ext cx="1813957" cy="1817979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77847" y="3627406"/>
            <a:ext cx="1437985" cy="1486743"/>
          </a:xfrm>
          <a:prstGeom prst="rect">
            <a:avLst/>
          </a:prstGeom>
        </p:spPr>
      </p:pic>
      <p:pic>
        <p:nvPicPr>
          <p:cNvPr id="10" name="그림 9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1549748" y="336646"/>
            <a:ext cx="1439990" cy="8961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그림 1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315054" y="526643"/>
            <a:ext cx="1459610" cy="7061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그림 1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170445" y="5772539"/>
            <a:ext cx="1875891" cy="10664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2545" y="5114150"/>
            <a:ext cx="746966" cy="7013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156383" y="5071188"/>
            <a:ext cx="746966" cy="7013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211485" y="5023564"/>
            <a:ext cx="746966" cy="70135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688688" y="4801969"/>
            <a:ext cx="746966" cy="70135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8301175" y="5114150"/>
            <a:ext cx="633557" cy="59486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61313" y="5772539"/>
            <a:ext cx="689493" cy="61954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806706" y="5159163"/>
            <a:ext cx="584720" cy="5254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475253" y="5023406"/>
            <a:ext cx="534097" cy="47991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11637" y="5397116"/>
            <a:ext cx="689493" cy="61954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437068" y="4842871"/>
            <a:ext cx="689493" cy="619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6821" y="1232820"/>
            <a:ext cx="6170567" cy="21961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에버랜드 가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GO,</a:t>
            </a:r>
            <a:endParaRPr lang="ko-KR" altLang="en-US" sz="4600" b="1" spc="-100">
              <a:solidFill>
                <a:srgbClr val="0000FF"/>
              </a:solidFill>
              <a:effectLst/>
              <a:latin typeface="+mj-ea"/>
              <a:ea typeface="+mj-ea"/>
            </a:endParaRPr>
          </a:p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종이작품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 </a:t>
            </a: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접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GO,</a:t>
            </a:r>
            <a:endParaRPr lang="ko-KR" altLang="en-US" sz="4600" b="1" spc="-100">
              <a:solidFill>
                <a:srgbClr val="0000FF"/>
              </a:solidFill>
              <a:effectLst/>
              <a:latin typeface="+mj-ea"/>
              <a:ea typeface="+mj-ea"/>
            </a:endParaRPr>
          </a:p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장래희망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 </a:t>
            </a: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품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</a:t>
            </a:r>
            <a:endParaRPr lang="en-US" altLang="ko-KR" sz="4600" b="1" spc="-100">
              <a:solidFill>
                <a:srgbClr val="0000FF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직사각형 10"/>
          <p:cNvSpPr>
            <a:spLocks noChangeArrowheads="1"/>
          </p:cNvSpPr>
          <p:nvPr/>
        </p:nvSpPr>
        <p:spPr>
          <a:xfrm>
            <a:off x="1715833" y="3698220"/>
            <a:ext cx="6232483" cy="64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&lt;</a:t>
            </a:r>
            <a:r>
              <a:rPr lang="ko-KR" altLang="en-US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주제</a:t>
            </a: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2:</a:t>
            </a:r>
            <a:r>
              <a:rPr lang="ko-KR" altLang="en-US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에버랜드 </a:t>
            </a: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GOGO&gt;</a:t>
            </a: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2316533" y="5464825"/>
            <a:ext cx="1031282" cy="99871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5241916" y="4970978"/>
            <a:ext cx="1522982" cy="142717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025670" y="5114150"/>
            <a:ext cx="704203" cy="59273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901962" y="5198850"/>
            <a:ext cx="704203" cy="5927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 피규어 작품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55075" y="1731567"/>
            <a:ext cx="7719548" cy="17336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지난 시간에 배운 안전하고 유익한 현장체험학습을 위해 어떤 노력을 해야 하는지 이야기 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49" name="직사각형 10"/>
          <p:cNvSpPr>
            <a:spLocks noChangeArrowheads="1"/>
          </p:cNvSpPr>
          <p:nvPr/>
        </p:nvSpPr>
        <p:spPr>
          <a:xfrm>
            <a:off x="608986" y="3605575"/>
            <a:ext cx="7926028" cy="227897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교통규칙을 잘 지킵니다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190500" lvl="0" indent="-1905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질서를 잘 지킵니다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190500" lvl="0" indent="-1905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동식물을 만지지 않습니다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lang="ko-KR" alt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2888" y="1423988"/>
            <a:ext cx="8836025" cy="50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>
          <a:xfrm>
            <a:off x="673100" y="2811780"/>
            <a:ext cx="7806224" cy="192024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다양한 동물과 식물을 관찰하여</a:t>
            </a:r>
          </a:p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그 특징을 알 수 있다</a:t>
            </a:r>
            <a:r>
              <a:rPr lang="en-US" altLang="ko-KR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그룹 4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즐거운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10"/>
          <p:cNvSpPr>
            <a:spLocks noChangeArrowheads="1"/>
          </p:cNvSpPr>
          <p:nvPr/>
        </p:nvSpPr>
        <p:spPr>
          <a:xfrm>
            <a:off x="493975" y="3803450"/>
            <a:ext cx="8125961" cy="2033470"/>
          </a:xfrm>
          <a:prstGeom prst="rect">
            <a:avLst/>
          </a:prstGeom>
          <a:solidFill>
            <a:schemeClr val="accent3">
              <a:alpha val="21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5400" marR="25400"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체험 주제</a:t>
            </a:r>
            <a:r>
              <a:rPr lang="en-US" altLang="ko-KR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에버랜드 가</a:t>
            </a:r>
            <a:r>
              <a:rPr 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GO, </a:t>
            </a: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종이작품 접</a:t>
            </a:r>
            <a:r>
              <a:rPr 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GO, </a:t>
            </a: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장래희망 품</a:t>
            </a:r>
            <a:r>
              <a:rPr 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GO</a:t>
            </a:r>
            <a:endParaRPr sz="2200" b="1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  <a:p>
            <a:pPr marL="25400" marR="25400"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</a:t>
            </a:r>
            <a:r>
              <a:rPr lang="ko-KR" alt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주요 활동</a:t>
            </a:r>
            <a:r>
              <a:rPr lang="en-US" altLang="ko-KR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:</a:t>
            </a:r>
            <a:r>
              <a:rPr lang="ko-KR" alt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① 다양한 동물과 식물 관찰하기</a:t>
            </a:r>
          </a:p>
          <a:p>
            <a:pPr marL="88900" marR="25400"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             </a:t>
            </a: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② 각 동물과 식물의 특징 알아보기</a:t>
            </a:r>
          </a:p>
          <a:p>
            <a:pPr marL="88900" marR="25400"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                </a:t>
            </a:r>
            <a:r>
              <a:rPr sz="2200" b="1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③ 종이접기 예술 작품 만들기</a:t>
            </a: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549275" y="1910125"/>
            <a:ext cx="7965886" cy="14026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현장체험학습 체험 주제와 활동 내용을 미리 확인해 봅시다</a:t>
            </a:r>
            <a:r>
              <a:rPr lang="en-US" altLang="ko-KR" sz="36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2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45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51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5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5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즐거운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10"/>
          <p:cNvSpPr>
            <a:spLocks noChangeArrowheads="1"/>
          </p:cNvSpPr>
          <p:nvPr/>
        </p:nvSpPr>
        <p:spPr>
          <a:xfrm>
            <a:off x="615949" y="1767250"/>
            <a:ext cx="8057526" cy="7454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현장체험학습 일정을 미리 확인해 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graphicFrame>
        <p:nvGraphicFramePr>
          <p:cNvPr id="54" name="표 53"/>
          <p:cNvGraphicFramePr>
            <a:graphicFrameLocks noGrp="1"/>
          </p:cNvGraphicFramePr>
          <p:nvPr/>
        </p:nvGraphicFramePr>
        <p:xfrm>
          <a:off x="742950" y="2512695"/>
          <a:ext cx="7675016" cy="3846703"/>
        </p:xfrm>
        <a:graphic>
          <a:graphicData uri="http://schemas.openxmlformats.org/drawingml/2006/table">
            <a:tbl>
              <a:tblPr firstRow="1" bandRow="1"/>
              <a:tblGrid>
                <a:gridCol w="147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9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101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시간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내용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장소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비고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  <a:solidFill>
                      <a:srgbClr val="E0EED1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212">
                <a:tc>
                  <a:txBody>
                    <a:bodyPr/>
                    <a:lstStyle/>
                    <a:p>
                      <a:pPr marL="228600" lvl="0" indent="-22860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09:00 ~ 10:00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집합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인원점검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버스 이동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학교→에버랜드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조회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10:00 ~ 10:40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체험학습 시 유의사항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10:40 ~ 11:20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 동물 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2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11:20 ~ 12:00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 동물 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주토피아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3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12:00 ~ 13:00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점심식사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 내 식당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점심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13:00 ~ 13:40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플랜토피아 식물 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플랜토피아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4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13:40 ~ 14:20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플랜토피아 식물 관찰하기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(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플랜토피아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)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5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교시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924"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14:20 ~ 15:20</a:t>
                      </a:r>
                    </a:p>
                  </a:txBody>
                  <a:tcPr anchor="ctr">
                    <a:lnL w="0">
                      <a:noFill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집합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인원점검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버스 이동</a:t>
                      </a:r>
                      <a:r>
                        <a:rPr lang="EN-US"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해산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에버랜드→학교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2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종례</a:t>
                      </a:r>
                    </a:p>
                  </a:txBody>
                  <a:tcPr anchor="ctr">
                    <a:lnL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L>
                    <a:lnR w="0">
                      <a:noFill/>
                    </a:lnR>
                    <a:lnT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999999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6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즐거운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43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44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7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50" name="직사각형 10"/>
          <p:cNvSpPr>
            <a:spLocks noChangeArrowheads="1"/>
          </p:cNvSpPr>
          <p:nvPr/>
        </p:nvSpPr>
        <p:spPr>
          <a:xfrm>
            <a:off x="288016" y="1872025"/>
            <a:ext cx="3639210" cy="42030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체험장 전체 지도를 살펴보며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,</a:t>
            </a: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 체험할 장소와 이동하는 길을 미리 알아봅시다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965325" y="1872025"/>
            <a:ext cx="4814672" cy="46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90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그룹 131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133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134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135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36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137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1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139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즐거운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그림 109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553461" y="3369450"/>
            <a:ext cx="1072489" cy="697724"/>
          </a:xfrm>
          <a:prstGeom prst="rect">
            <a:avLst/>
          </a:prstGeom>
        </p:spPr>
      </p:pic>
      <p:pic>
        <p:nvPicPr>
          <p:cNvPr id="111" name="그림 110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1734896" y="3369605"/>
            <a:ext cx="1072489" cy="697569"/>
          </a:xfrm>
          <a:prstGeom prst="rect">
            <a:avLst/>
          </a:prstGeom>
        </p:spPr>
      </p:pic>
      <p:pic>
        <p:nvPicPr>
          <p:cNvPr id="112" name="그림 111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2880386" y="3369605"/>
            <a:ext cx="1072489" cy="697569"/>
          </a:xfrm>
          <a:prstGeom prst="rect">
            <a:avLst/>
          </a:prstGeom>
        </p:spPr>
      </p:pic>
      <p:pic>
        <p:nvPicPr>
          <p:cNvPr id="113" name="그림 112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4019880" y="3369605"/>
            <a:ext cx="1072489" cy="697569"/>
          </a:xfrm>
          <a:prstGeom prst="rect">
            <a:avLst/>
          </a:prstGeom>
        </p:spPr>
      </p:pic>
      <p:pic>
        <p:nvPicPr>
          <p:cNvPr id="114" name="그림 113"/>
          <p:cNvPicPr/>
          <p:nvPr/>
        </p:nvPicPr>
        <p:blipFill rotWithShape="1">
          <a:blip r:embed="rId7">
            <a:lum/>
          </a:blip>
          <a:srcRect/>
          <a:stretch>
            <a:fillRect/>
          </a:stretch>
        </p:blipFill>
        <p:spPr>
          <a:xfrm>
            <a:off x="5169414" y="3369605"/>
            <a:ext cx="1072489" cy="697569"/>
          </a:xfrm>
          <a:prstGeom prst="rect">
            <a:avLst/>
          </a:prstGeom>
        </p:spPr>
      </p:pic>
      <p:pic>
        <p:nvPicPr>
          <p:cNvPr id="115" name="그림 114"/>
          <p:cNvPicPr/>
          <p:nvPr/>
        </p:nvPicPr>
        <p:blipFill rotWithShape="1">
          <a:blip r:embed="rId8">
            <a:lum/>
          </a:blip>
          <a:srcRect/>
          <a:stretch>
            <a:fillRect/>
          </a:stretch>
        </p:blipFill>
        <p:spPr>
          <a:xfrm>
            <a:off x="6334885" y="3369607"/>
            <a:ext cx="1072489" cy="697569"/>
          </a:xfrm>
          <a:prstGeom prst="rect">
            <a:avLst/>
          </a:prstGeom>
        </p:spPr>
      </p:pic>
      <p:pic>
        <p:nvPicPr>
          <p:cNvPr id="116" name="그림 115"/>
          <p:cNvPicPr/>
          <p:nvPr/>
        </p:nvPicPr>
        <p:blipFill rotWithShape="1">
          <a:blip r:embed="rId9">
            <a:lum/>
          </a:blip>
          <a:srcRect/>
          <a:stretch>
            <a:fillRect/>
          </a:stretch>
        </p:blipFill>
        <p:spPr>
          <a:xfrm>
            <a:off x="7522759" y="3369450"/>
            <a:ext cx="1072489" cy="697724"/>
          </a:xfrm>
          <a:prstGeom prst="rect">
            <a:avLst/>
          </a:prstGeom>
        </p:spPr>
      </p:pic>
      <p:pic>
        <p:nvPicPr>
          <p:cNvPr id="117" name="그림 116"/>
          <p:cNvPicPr/>
          <p:nvPr/>
        </p:nvPicPr>
        <p:blipFill rotWithShape="1">
          <a:blip r:embed="rId10">
            <a:lum/>
          </a:blip>
          <a:srcRect/>
          <a:stretch>
            <a:fillRect/>
          </a:stretch>
        </p:blipFill>
        <p:spPr>
          <a:xfrm>
            <a:off x="553461" y="4391022"/>
            <a:ext cx="1072489" cy="697724"/>
          </a:xfrm>
          <a:prstGeom prst="rect">
            <a:avLst/>
          </a:prstGeom>
        </p:spPr>
      </p:pic>
      <p:pic>
        <p:nvPicPr>
          <p:cNvPr id="118" name="그림 117"/>
          <p:cNvPicPr/>
          <p:nvPr/>
        </p:nvPicPr>
        <p:blipFill rotWithShape="1">
          <a:blip r:embed="rId11">
            <a:lum/>
          </a:blip>
          <a:srcRect/>
          <a:stretch>
            <a:fillRect/>
          </a:stretch>
        </p:blipFill>
        <p:spPr>
          <a:xfrm>
            <a:off x="1734896" y="4391022"/>
            <a:ext cx="1072489" cy="697724"/>
          </a:xfrm>
          <a:prstGeom prst="rect">
            <a:avLst/>
          </a:prstGeom>
        </p:spPr>
      </p:pic>
      <p:pic>
        <p:nvPicPr>
          <p:cNvPr id="119" name="그림 118"/>
          <p:cNvPicPr/>
          <p:nvPr/>
        </p:nvPicPr>
        <p:blipFill rotWithShape="1">
          <a:blip r:embed="rId12">
            <a:lum/>
          </a:blip>
          <a:srcRect/>
          <a:stretch>
            <a:fillRect/>
          </a:stretch>
        </p:blipFill>
        <p:spPr>
          <a:xfrm>
            <a:off x="2896121" y="4391022"/>
            <a:ext cx="1072489" cy="697724"/>
          </a:xfrm>
          <a:prstGeom prst="rect">
            <a:avLst/>
          </a:prstGeom>
        </p:spPr>
      </p:pic>
      <p:pic>
        <p:nvPicPr>
          <p:cNvPr id="120" name="그림 119"/>
          <p:cNvPicPr/>
          <p:nvPr/>
        </p:nvPicPr>
        <p:blipFill rotWithShape="1">
          <a:blip r:embed="rId13">
            <a:lum/>
          </a:blip>
          <a:srcRect/>
          <a:stretch>
            <a:fillRect/>
          </a:stretch>
        </p:blipFill>
        <p:spPr>
          <a:xfrm>
            <a:off x="4026230" y="4391022"/>
            <a:ext cx="1072489" cy="697724"/>
          </a:xfrm>
          <a:prstGeom prst="rect">
            <a:avLst/>
          </a:prstGeom>
        </p:spPr>
      </p:pic>
      <p:pic>
        <p:nvPicPr>
          <p:cNvPr id="121" name="그림 120"/>
          <p:cNvPicPr/>
          <p:nvPr/>
        </p:nvPicPr>
        <p:blipFill rotWithShape="1">
          <a:blip r:embed="rId14">
            <a:lum/>
          </a:blip>
          <a:srcRect/>
          <a:stretch>
            <a:fillRect/>
          </a:stretch>
        </p:blipFill>
        <p:spPr>
          <a:xfrm>
            <a:off x="5178939" y="4391022"/>
            <a:ext cx="1072489" cy="697724"/>
          </a:xfrm>
          <a:prstGeom prst="rect">
            <a:avLst/>
          </a:prstGeom>
        </p:spPr>
      </p:pic>
      <p:pic>
        <p:nvPicPr>
          <p:cNvPr id="122" name="그림 121"/>
          <p:cNvPicPr/>
          <p:nvPr/>
        </p:nvPicPr>
        <p:blipFill rotWithShape="1">
          <a:blip r:embed="rId15">
            <a:lum/>
          </a:blip>
          <a:srcRect/>
          <a:stretch>
            <a:fillRect/>
          </a:stretch>
        </p:blipFill>
        <p:spPr>
          <a:xfrm>
            <a:off x="6344410" y="4391024"/>
            <a:ext cx="1072489" cy="697724"/>
          </a:xfrm>
          <a:prstGeom prst="rect">
            <a:avLst/>
          </a:prstGeom>
        </p:spPr>
      </p:pic>
      <p:pic>
        <p:nvPicPr>
          <p:cNvPr id="123" name="그림 122"/>
          <p:cNvPicPr/>
          <p:nvPr/>
        </p:nvPicPr>
        <p:blipFill rotWithShape="1">
          <a:blip r:embed="rId16">
            <a:lum/>
          </a:blip>
          <a:srcRect/>
          <a:stretch>
            <a:fillRect/>
          </a:stretch>
        </p:blipFill>
        <p:spPr>
          <a:xfrm>
            <a:off x="7528255" y="4391021"/>
            <a:ext cx="1072489" cy="697724"/>
          </a:xfrm>
          <a:prstGeom prst="rect">
            <a:avLst/>
          </a:prstGeom>
        </p:spPr>
      </p:pic>
      <p:pic>
        <p:nvPicPr>
          <p:cNvPr id="124" name="그림 123"/>
          <p:cNvPicPr/>
          <p:nvPr/>
        </p:nvPicPr>
        <p:blipFill rotWithShape="1">
          <a:blip r:embed="rId17">
            <a:lum/>
          </a:blip>
          <a:srcRect/>
          <a:stretch>
            <a:fillRect/>
          </a:stretch>
        </p:blipFill>
        <p:spPr>
          <a:xfrm>
            <a:off x="553461" y="5343290"/>
            <a:ext cx="1072489" cy="697724"/>
          </a:xfrm>
          <a:prstGeom prst="rect">
            <a:avLst/>
          </a:prstGeom>
        </p:spPr>
      </p:pic>
      <p:pic>
        <p:nvPicPr>
          <p:cNvPr id="125" name="그림 124"/>
          <p:cNvPicPr/>
          <p:nvPr/>
        </p:nvPicPr>
        <p:blipFill rotWithShape="1">
          <a:blip r:embed="rId18">
            <a:lum/>
          </a:blip>
          <a:srcRect/>
          <a:stretch>
            <a:fillRect/>
          </a:stretch>
        </p:blipFill>
        <p:spPr>
          <a:xfrm>
            <a:off x="1734896" y="5343290"/>
            <a:ext cx="1072489" cy="697724"/>
          </a:xfrm>
          <a:prstGeom prst="rect">
            <a:avLst/>
          </a:prstGeom>
        </p:spPr>
      </p:pic>
      <p:pic>
        <p:nvPicPr>
          <p:cNvPr id="126" name="그림 125"/>
          <p:cNvPicPr/>
          <p:nvPr/>
        </p:nvPicPr>
        <p:blipFill rotWithShape="1">
          <a:blip r:embed="rId19">
            <a:lum/>
          </a:blip>
          <a:srcRect/>
          <a:stretch>
            <a:fillRect/>
          </a:stretch>
        </p:blipFill>
        <p:spPr>
          <a:xfrm>
            <a:off x="2886596" y="5343289"/>
            <a:ext cx="1072489" cy="697724"/>
          </a:xfrm>
          <a:prstGeom prst="rect">
            <a:avLst/>
          </a:prstGeom>
        </p:spPr>
      </p:pic>
      <p:pic>
        <p:nvPicPr>
          <p:cNvPr id="127" name="그림 126"/>
          <p:cNvPicPr/>
          <p:nvPr/>
        </p:nvPicPr>
        <p:blipFill rotWithShape="1">
          <a:blip r:embed="rId20">
            <a:lum/>
          </a:blip>
          <a:srcRect/>
          <a:stretch>
            <a:fillRect/>
          </a:stretch>
        </p:blipFill>
        <p:spPr>
          <a:xfrm>
            <a:off x="4026230" y="5343290"/>
            <a:ext cx="1072489" cy="697724"/>
          </a:xfrm>
          <a:prstGeom prst="rect">
            <a:avLst/>
          </a:prstGeom>
        </p:spPr>
      </p:pic>
      <p:pic>
        <p:nvPicPr>
          <p:cNvPr id="128" name="그림 127"/>
          <p:cNvPicPr/>
          <p:nvPr/>
        </p:nvPicPr>
        <p:blipFill rotWithShape="1">
          <a:blip r:embed="rId21">
            <a:lum/>
          </a:blip>
          <a:srcRect/>
          <a:stretch>
            <a:fillRect/>
          </a:stretch>
        </p:blipFill>
        <p:spPr>
          <a:xfrm>
            <a:off x="5155869" y="5343290"/>
            <a:ext cx="1118629" cy="697724"/>
          </a:xfrm>
          <a:prstGeom prst="rect">
            <a:avLst/>
          </a:prstGeom>
        </p:spPr>
      </p:pic>
      <p:pic>
        <p:nvPicPr>
          <p:cNvPr id="129" name="그림 128"/>
          <p:cNvPicPr/>
          <p:nvPr/>
        </p:nvPicPr>
        <p:blipFill rotWithShape="1">
          <a:blip r:embed="rId22">
            <a:lum/>
          </a:blip>
          <a:srcRect/>
          <a:stretch>
            <a:fillRect/>
          </a:stretch>
        </p:blipFill>
        <p:spPr>
          <a:xfrm>
            <a:off x="6334885" y="5343291"/>
            <a:ext cx="1118629" cy="697724"/>
          </a:xfrm>
          <a:prstGeom prst="rect">
            <a:avLst/>
          </a:prstGeom>
        </p:spPr>
      </p:pic>
      <p:pic>
        <p:nvPicPr>
          <p:cNvPr id="130" name="그림 129"/>
          <p:cNvPicPr/>
          <p:nvPr/>
        </p:nvPicPr>
        <p:blipFill rotWithShape="1">
          <a:blip r:embed="rId23">
            <a:lum/>
          </a:blip>
          <a:srcRect/>
          <a:stretch>
            <a:fillRect/>
          </a:stretch>
        </p:blipFill>
        <p:spPr>
          <a:xfrm>
            <a:off x="7514720" y="5343289"/>
            <a:ext cx="1118629" cy="697724"/>
          </a:xfrm>
          <a:prstGeom prst="rect">
            <a:avLst/>
          </a:prstGeom>
        </p:spPr>
      </p:pic>
      <p:sp>
        <p:nvSpPr>
          <p:cNvPr id="131" name="직사각형 10"/>
          <p:cNvSpPr>
            <a:spLocks noChangeArrowheads="1"/>
          </p:cNvSpPr>
          <p:nvPr/>
        </p:nvSpPr>
        <p:spPr>
          <a:xfrm>
            <a:off x="515401" y="1738675"/>
            <a:ext cx="8195785" cy="1402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indent="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체험할 장소와 동식물들을 미리 살펴봅시다</a:t>
            </a:r>
            <a:r>
              <a:rPr lang="en-US" altLang="ko-KR" sz="3600" b="1" spc="-300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98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 피규어 작품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55075" y="1731567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 접기를 한 경험을 이야기해 봅시다</a:t>
            </a:r>
            <a:r>
              <a:rPr lang="en-US" altLang="ko-KR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9" name="직사각형 10"/>
          <p:cNvSpPr>
            <a:spLocks noChangeArrowheads="1"/>
          </p:cNvSpPr>
          <p:nvPr/>
        </p:nvSpPr>
        <p:spPr>
          <a:xfrm>
            <a:off x="608986" y="2748325"/>
            <a:ext cx="7926028" cy="3012395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505408" lvl="0" indent="-50540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학교에서 카네이션을 접어 보았습니다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505408" lvl="0" indent="-50540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0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  <a:p>
            <a:pPr marL="505408" lvl="0" indent="-50540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방학 과제로 다양한 동물들을 색종이로 접어 보았습니다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동물과 식물 관찰 후 기록하기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382361" y="1834702"/>
            <a:ext cx="4437289" cy="33830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에버랜드 다양한 동물을 관찰하고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,</a:t>
            </a:r>
            <a:r>
              <a:rPr kumimoji="0" lang="ko-KR" altLang="en-US" sz="3600" b="1">
                <a:solidFill>
                  <a:schemeClr val="dk1"/>
                </a:solidFill>
                <a:latin typeface="+mn-ea"/>
                <a:ea typeface="+mn-ea"/>
              </a:rPr>
              <a:t> 그 특징을 관찰일지에 기록해 봅시다</a:t>
            </a:r>
            <a:r>
              <a:rPr kumimoji="0" lang="en-US" altLang="ko-KR" sz="3600" b="1">
                <a:solidFill>
                  <a:schemeClr val="dk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76800" y="1764619"/>
            <a:ext cx="3830676" cy="46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64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6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8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9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42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4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직업체험 인터뷰하기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10"/>
          <p:cNvSpPr>
            <a:spLocks noChangeArrowheads="1"/>
          </p:cNvSpPr>
          <p:nvPr/>
        </p:nvSpPr>
        <p:spPr>
          <a:xfrm>
            <a:off x="334735" y="1844225"/>
            <a:ext cx="3513948" cy="3992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marL="19439" lvl="0" indent="-19439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체험장의 정원사 또는 사육사 등과 인터뷰를 하며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동식물의 특징을 알아봅시다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kumimoji="0" lang="en-US" altLang="ko-KR" sz="3600" b="1">
              <a:solidFill>
                <a:schemeClr val="dk1"/>
              </a:solidFill>
              <a:latin typeface="+mn-ea"/>
              <a:ea typeface="+mn-ea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5887" y="2161546"/>
            <a:ext cx="4956638" cy="35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8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배운 내용 정리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7842" y="1626708"/>
            <a:ext cx="8353682" cy="11812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8" lvl="0" indent="-19437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동물과 식물 관찰 후 찾은 특징을 친구들과 함께 이야기해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63839" y="2807970"/>
            <a:ext cx="5716801" cy="36833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배운 내용 평가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7842" y="1617182"/>
            <a:ext cx="8353682" cy="11812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8" lvl="0" indent="-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동물과 식물 관찰 후 느낀 점을 친구들과 함께 이야기해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8" name="직사각형 10"/>
          <p:cNvSpPr>
            <a:spLocks noChangeArrowheads="1"/>
          </p:cNvSpPr>
          <p:nvPr/>
        </p:nvSpPr>
        <p:spPr>
          <a:xfrm>
            <a:off x="608986" y="2834050"/>
            <a:ext cx="7926028" cy="328862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58315" lvl="0" indent="-5831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체험장에서 다양한 동물과 식물을 관찰하게 되어서 너무 재미있었습니다</a:t>
            </a:r>
            <a:r>
              <a:rPr lang="EN-US"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58315" lvl="0" indent="-5831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다음에도 체험장을 방문하여 관찰하지 못한 동물과 식물을 자세하게 관찰하고 싶습니다</a:t>
            </a:r>
            <a:r>
              <a:rPr lang="EN-US"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58315" lvl="0" indent="-58315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친구들과 함께 동물과 식물을 관찰하게 되어서 즐거웠습니다</a:t>
            </a:r>
            <a:r>
              <a:rPr lang="EN-US"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그리고 동물과 식물을 소중하게 생각해야겠다는 생각이 들었습니다</a:t>
            </a:r>
            <a:r>
              <a:rPr lang="EN-US" sz="25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ko-KR" altLang="en-US" sz="25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97521" y="3691780"/>
            <a:ext cx="1813957" cy="1817979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77847" y="3627406"/>
            <a:ext cx="1437985" cy="1486743"/>
          </a:xfrm>
          <a:prstGeom prst="rect">
            <a:avLst/>
          </a:prstGeom>
        </p:spPr>
      </p:pic>
      <p:pic>
        <p:nvPicPr>
          <p:cNvPr id="10" name="그림 9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1549748" y="336646"/>
            <a:ext cx="1439990" cy="8961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그림 1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315054" y="526643"/>
            <a:ext cx="1459610" cy="70617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그림 1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170445" y="5772539"/>
            <a:ext cx="1875891" cy="10664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2545" y="5114150"/>
            <a:ext cx="746966" cy="7013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156383" y="5071188"/>
            <a:ext cx="746966" cy="7013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211485" y="5023564"/>
            <a:ext cx="746966" cy="70135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688688" y="4801969"/>
            <a:ext cx="746966" cy="70135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8301175" y="5114150"/>
            <a:ext cx="633557" cy="59486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61313" y="5772539"/>
            <a:ext cx="689493" cy="61954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806706" y="5159163"/>
            <a:ext cx="584720" cy="5254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475253" y="5023406"/>
            <a:ext cx="534097" cy="47991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11637" y="5397116"/>
            <a:ext cx="689493" cy="61954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437068" y="4842871"/>
            <a:ext cx="689493" cy="619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6821" y="1232820"/>
            <a:ext cx="6170567" cy="219618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eaLnBrk="1" latinLnBrk="1" hangingPunct="1">
              <a:defRPr kumimoj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YDIYGo550"/>
                <a:ea typeface="YDIYGo550"/>
              </a:defRPr>
            </a:lvl1pPr>
          </a:lstStyle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에버랜드 가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GO,</a:t>
            </a:r>
            <a:endParaRPr lang="ko-KR" altLang="en-US" sz="4600" b="1" spc="-100">
              <a:solidFill>
                <a:srgbClr val="0000FF"/>
              </a:solidFill>
              <a:effectLst/>
              <a:latin typeface="+mj-ea"/>
              <a:ea typeface="+mj-ea"/>
            </a:endParaRPr>
          </a:p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종이작품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 </a:t>
            </a: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접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GO,</a:t>
            </a:r>
            <a:endParaRPr lang="ko-KR" altLang="en-US" sz="4600" b="1" spc="-100">
              <a:solidFill>
                <a:srgbClr val="0000FF"/>
              </a:solidFill>
              <a:effectLst/>
              <a:latin typeface="+mj-ea"/>
              <a:ea typeface="+mj-ea"/>
            </a:endParaRPr>
          </a:p>
          <a:p>
            <a:pPr marL="419100" lvl="0" indent="-19050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장래희망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 </a:t>
            </a:r>
            <a:r>
              <a:rPr lang="ko-KR" altLang="en-US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품</a:t>
            </a:r>
            <a:r>
              <a:rPr lang="en-US" altLang="ko-KR" sz="4600" b="1" spc="-100">
                <a:solidFill>
                  <a:srgbClr val="0000FF"/>
                </a:solidFill>
                <a:effectLst/>
                <a:latin typeface="+mj-ea"/>
                <a:ea typeface="+mj-ea"/>
              </a:rPr>
              <a:t>GO</a:t>
            </a:r>
            <a:endParaRPr lang="en-US" altLang="ko-KR" sz="4600" b="1" spc="-100">
              <a:solidFill>
                <a:srgbClr val="0000FF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직사각형 10"/>
          <p:cNvSpPr>
            <a:spLocks noChangeArrowheads="1"/>
          </p:cNvSpPr>
          <p:nvPr/>
        </p:nvSpPr>
        <p:spPr>
          <a:xfrm>
            <a:off x="1715833" y="3698220"/>
            <a:ext cx="6232483" cy="64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&lt;</a:t>
            </a:r>
            <a:r>
              <a:rPr lang="ko-KR" altLang="en-US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주제</a:t>
            </a: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3:</a:t>
            </a:r>
            <a:r>
              <a:rPr lang="ko-KR" altLang="en-US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작품활동 </a:t>
            </a:r>
            <a:r>
              <a:rPr lang="en-US" altLang="ko-KR" sz="3000" b="1" i="0" u="none" strike="noStrike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GOGO&gt;</a:t>
            </a: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2316533" y="5464825"/>
            <a:ext cx="1031282" cy="99871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5241916" y="4970978"/>
            <a:ext cx="1522982" cy="142717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025670" y="5114150"/>
            <a:ext cx="704203" cy="592739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901962" y="5198850"/>
            <a:ext cx="704203" cy="5927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동기유발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 피규어 작품 살펴보기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655075" y="1731567"/>
            <a:ext cx="771954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지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난 현장체험학습을 통해 관찰한 동물과 식물의 특징을 이야기해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graphicFrame>
        <p:nvGraphicFramePr>
          <p:cNvPr id="48" name="표 47"/>
          <p:cNvGraphicFramePr>
            <a:graphicFrameLocks noGrp="1"/>
          </p:cNvGraphicFramePr>
          <p:nvPr/>
        </p:nvGraphicFramePr>
        <p:xfrm>
          <a:off x="558800" y="3031709"/>
          <a:ext cx="7973729" cy="3379485"/>
        </p:xfrm>
        <a:graphic>
          <a:graphicData uri="http://schemas.openxmlformats.org/drawingml/2006/table">
            <a:tbl>
              <a:tblPr firstRow="1" bandRow="1"/>
              <a:tblGrid>
                <a:gridCol w="91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7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514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대상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BEF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특징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BEFD4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나무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잎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줄기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뿌리로 이루어져 있으며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꽃이 피고 열매를 맺는다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암술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수술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꽃잎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꽃받침으로 이루어져 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꽃잎은 색상이 다양하다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새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온몸에 깃털로 덮여있고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날개가 있어 하늘을 날 수 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사자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수컷은 목 주변으로 갈기가 나있다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꼬리끝은 긴 털로 덮여 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2888" y="1423988"/>
            <a:ext cx="8836025" cy="50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>
          <a:xfrm>
            <a:off x="673100" y="2354580"/>
            <a:ext cx="7806224" cy="283464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동물과 식물의 특징을 관찰하여</a:t>
            </a:r>
          </a:p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종이 작품을 만들고</a:t>
            </a:r>
            <a:r>
              <a:rPr lang="en-US" altLang="ko-KR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,</a:t>
            </a: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 올바른 태도로</a:t>
            </a:r>
          </a:p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감상할 수 있다</a:t>
            </a:r>
            <a:r>
              <a:rPr lang="en-US" altLang="ko-KR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  <a:cs typeface="한컴돋움"/>
              <a:sym typeface="한컴돋움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721750" y="1731567"/>
            <a:ext cx="771954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접기 준비물을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(A4</a:t>
            </a: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용지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가위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딱풀 또는 목공풀 등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)</a:t>
            </a: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0625" y="2977813"/>
            <a:ext cx="6433477" cy="33832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  <a:cs typeface="한컴돋움"/>
              <a:sym typeface="한컴돋움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10002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블록을 만들 종이를 준비해 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(15cm×15cm </a:t>
            </a:r>
            <a:r>
              <a:rPr lang="en-US" altLang="ko-KR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3</a:t>
            </a: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0</a:t>
            </a:r>
            <a:r>
              <a:rPr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개 내외 </a:t>
            </a: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/ 10.5cm×10.5cm </a:t>
            </a:r>
            <a:r>
              <a:rPr lang="en-US" altLang="ko-KR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12</a:t>
            </a:r>
            <a:r>
              <a:rPr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개 내외</a:t>
            </a: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)</a:t>
            </a:r>
            <a:endParaRPr kumimoji="1" lang="en-US" altLang="ko-KR" sz="2000" b="1" i="0" u="none" strike="noStrike" kern="1200" cap="none" spc="0" normalizeH="0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47881" y="2731770"/>
            <a:ext cx="5608858" cy="3670662"/>
          </a:xfrm>
          <a:prstGeom prst="rect">
            <a:avLst/>
          </a:prstGeom>
        </p:spPr>
      </p:pic>
      <p:sp>
        <p:nvSpPr>
          <p:cNvPr id="56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07650" y="1683858"/>
            <a:ext cx="7719548" cy="10002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블록을 접어 봅시다</a:t>
            </a:r>
            <a:r>
              <a:rPr lang="en-US" altLang="ko-KR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(15cm×15cm </a:t>
            </a:r>
            <a:r>
              <a:rPr lang="en-US" altLang="ko-KR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5</a:t>
            </a: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0</a:t>
            </a:r>
            <a:r>
              <a:rPr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개 내외 </a:t>
            </a: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/ 10.5cm×10.5cm </a:t>
            </a:r>
            <a:r>
              <a:rPr lang="en-US" altLang="ko-KR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</a:t>
            </a:r>
            <a:r>
              <a:rPr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개 내외</a:t>
            </a:r>
            <a:r>
              <a:rPr lang="EN-US" sz="2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)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32358" y="2684145"/>
            <a:ext cx="5239693" cy="3921633"/>
          </a:xfrm>
          <a:prstGeom prst="rect">
            <a:avLst/>
          </a:prstGeom>
        </p:spPr>
      </p:pic>
      <p:sp>
        <p:nvSpPr>
          <p:cNvPr id="45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2888" y="1423988"/>
            <a:ext cx="8836025" cy="50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>
          <a:xfrm>
            <a:off x="673100" y="2811780"/>
            <a:ext cx="7806224" cy="192024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종이접기와 관련된 예술 작품과</a:t>
            </a:r>
          </a:p>
          <a:p>
            <a:pPr lvl="0" eaLnBrk="1" latinLnBrk="1" hangingPunct="1">
              <a:lnSpc>
                <a:spcPct val="150000"/>
              </a:lnSpc>
              <a:defRPr/>
            </a:pPr>
            <a:r>
              <a:rPr lang="ko-KR" altLang="en-US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예술가들에 관심을 가질 수 있다</a:t>
            </a:r>
            <a:r>
              <a:rPr lang="en-US" altLang="ko-KR" sz="4000" b="1" spc="-300">
                <a:solidFill>
                  <a:schemeClr val="bg1"/>
                </a:solidFill>
                <a:effectLst/>
                <a:latin typeface="+mn-ea"/>
                <a:ea typeface="+mn-ea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>
          <a:xfrm>
            <a:off x="682625" y="449898"/>
            <a:ext cx="7429500" cy="6250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학습목표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49275" y="238125"/>
            <a:ext cx="1190625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>
          <a:xfrm>
            <a:off x="502142" y="218783"/>
            <a:ext cx="1288558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도입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07650" y="1683858"/>
            <a:ext cx="7719548" cy="6383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명칭을 알아봅시다</a:t>
            </a:r>
            <a:r>
              <a:rPr lang="en-US" altLang="ko-KR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2000" b="1" i="0" u="none" strike="noStrike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93265" y="2360295"/>
            <a:ext cx="5928990" cy="3957272"/>
          </a:xfrm>
          <a:prstGeom prst="rect">
            <a:avLst/>
          </a:prstGeom>
        </p:spPr>
      </p:pic>
      <p:sp>
        <p:nvSpPr>
          <p:cNvPr id="47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07650" y="1683858"/>
            <a:ext cx="7719548" cy="6383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 기호와 약속을 알아봅시다</a:t>
            </a:r>
            <a:r>
              <a:rPr lang="en-US" altLang="ko-KR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72021" y="2312670"/>
            <a:ext cx="7197253" cy="4100960"/>
          </a:xfrm>
          <a:prstGeom prst="rect">
            <a:avLst/>
          </a:prstGeom>
        </p:spPr>
      </p:pic>
      <p:sp>
        <p:nvSpPr>
          <p:cNvPr id="48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707650" y="1683858"/>
            <a:ext cx="7719548" cy="6383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접는 도구를 만들어 봅시다</a:t>
            </a:r>
            <a:r>
              <a:rPr lang="en-US" altLang="ko-KR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74558" y="2291623"/>
            <a:ext cx="6145038" cy="4209956"/>
          </a:xfrm>
          <a:prstGeom prst="rect">
            <a:avLst/>
          </a:prstGeom>
        </p:spPr>
      </p:pic>
      <p:sp>
        <p:nvSpPr>
          <p:cNvPr id="49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549274" y="1683858"/>
            <a:ext cx="7991093" cy="6383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4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도구를 이용하여 학종이 블록을 접어 봅시다</a:t>
            </a:r>
            <a:r>
              <a:rPr lang="en-US" altLang="ko-KR" sz="3000" b="1" i="0" u="none" strike="noStrike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409606" y="2322195"/>
            <a:ext cx="6267638" cy="4207267"/>
          </a:xfrm>
          <a:prstGeom prst="rect">
            <a:avLst/>
          </a:prstGeom>
        </p:spPr>
      </p:pic>
      <p:sp>
        <p:nvSpPr>
          <p:cNvPr id="5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54745" y="2369820"/>
            <a:ext cx="8028322" cy="3038497"/>
          </a:xfrm>
          <a:prstGeom prst="rect">
            <a:avLst/>
          </a:prstGeom>
        </p:spPr>
      </p:pic>
      <p:sp>
        <p:nvSpPr>
          <p:cNvPr id="48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04145" y="2274570"/>
            <a:ext cx="6715401" cy="4240464"/>
          </a:xfrm>
          <a:prstGeom prst="rect">
            <a:avLst/>
          </a:prstGeom>
        </p:spPr>
      </p:pic>
      <p:sp>
        <p:nvSpPr>
          <p:cNvPr id="49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21192" y="2369820"/>
            <a:ext cx="8125486" cy="3572634"/>
          </a:xfrm>
          <a:prstGeom prst="rect">
            <a:avLst/>
          </a:prstGeom>
        </p:spPr>
      </p:pic>
      <p:sp>
        <p:nvSpPr>
          <p:cNvPr id="50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1327" y="2369820"/>
            <a:ext cx="8162296" cy="3606896"/>
          </a:xfrm>
          <a:prstGeom prst="rect">
            <a:avLst/>
          </a:prstGeom>
        </p:spPr>
      </p:pic>
      <p:sp>
        <p:nvSpPr>
          <p:cNvPr id="5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95548" y="2348870"/>
            <a:ext cx="7902900" cy="3942079"/>
          </a:xfrm>
          <a:prstGeom prst="rect">
            <a:avLst/>
          </a:prstGeom>
        </p:spPr>
      </p:pic>
      <p:sp>
        <p:nvSpPr>
          <p:cNvPr id="52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73074" y="2341245"/>
            <a:ext cx="8228872" cy="4124210"/>
          </a:xfrm>
          <a:prstGeom prst="rect">
            <a:avLst/>
          </a:prstGeom>
        </p:spPr>
      </p:pic>
      <p:sp>
        <p:nvSpPr>
          <p:cNvPr id="53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1</a:t>
            </a:r>
            <a:endParaRPr kumimoji="0" lang="ko-KR" altLang="en-US" sz="1600" b="1">
              <a:solidFill>
                <a:schemeClr val="bg1"/>
              </a:solidFill>
              <a:latin typeface="맑은 고딕"/>
              <a:ea typeface="맑은 고딕"/>
              <a:cs typeface="한컴돋움"/>
              <a:sym typeface="한컴돋움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 예술 작품과 예술가를 찾아서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721750" y="1731567"/>
            <a:ext cx="771954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8878" lvl="0" indent="-3887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 작품 및 예술가에 대하여 알아봅시다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124" name="가로 글상자 123"/>
          <p:cNvSpPr txBox="1"/>
          <p:nvPr/>
        </p:nvSpPr>
        <p:spPr>
          <a:xfrm>
            <a:off x="644525" y="2842258"/>
            <a:ext cx="7990180" cy="349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2020 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제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22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회 코리아종이접기창작공모전 수상작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3"/>
              </a:rPr>
              <a:t>https://youtu.be/b8KHbggq2P4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2021 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제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23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회 코리아종이접기창작공모전 수상작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4"/>
              </a:rPr>
              <a:t>https://youtu.be/KJOtZy5GcKk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2022 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제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24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회 코리아종이접기창작공모전 수상작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5"/>
              </a:rPr>
              <a:t>https://youtu.be/ZQPDwZNyTas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2020 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제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31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회 전국종이조형작품공모전 수상작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6"/>
              </a:rPr>
              <a:t>https://youtu.be/aa_Hh-9oFOU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2021 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제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32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회 전국종이조형작품공모전 수상작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7"/>
              </a:rPr>
              <a:t>https://youtu.be/XZV3ODmtaxw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2022 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제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33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회 전국종이조형작품공모전 수상작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8"/>
              </a:rPr>
              <a:t>https://youtu.be/I-DlC9yURDw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 아저씨 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김영만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9"/>
              </a:rPr>
              <a:t>https://youtu.be/dJSUHR7mxPw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</a:rPr>
              <a:t>                               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10"/>
              </a:rPr>
              <a:t>https://youtu.be/uORxr40Xv64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</a:rPr>
              <a:t>                               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11"/>
              </a:rPr>
              <a:t>https://youtu.be/YjAygZAJXv8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페이퍼빌더 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장준호</a:t>
            </a:r>
            <a:r>
              <a:rPr 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lang="ko-KR" altLang="en-US" sz="1400" b="1" i="0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sz="1400" b="1" i="0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  <a:hlinkClick r:id="rId12"/>
              </a:rPr>
              <a:t>https://youtu.be/IWueCXKYuYY</a:t>
            </a:r>
            <a:endParaRPr lang="EN-US" sz="1400" b="1" i="0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9750" y="2298523"/>
            <a:ext cx="8100565" cy="3587484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05729" y="2255519"/>
            <a:ext cx="6989232" cy="4269039"/>
          </a:xfrm>
          <a:prstGeom prst="rect">
            <a:avLst/>
          </a:prstGeom>
        </p:spPr>
      </p:pic>
      <p:sp>
        <p:nvSpPr>
          <p:cNvPr id="55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429442" y="2265045"/>
            <a:ext cx="6053052" cy="4250015"/>
          </a:xfrm>
          <a:prstGeom prst="rect">
            <a:avLst/>
          </a:prstGeom>
        </p:spPr>
      </p:pic>
      <p:sp>
        <p:nvSpPr>
          <p:cNvPr id="56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68394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응용법을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2040" y="2322195"/>
            <a:ext cx="5367819" cy="4219127"/>
          </a:xfrm>
          <a:prstGeom prst="rect">
            <a:avLst/>
          </a:prstGeom>
        </p:spPr>
      </p:pic>
      <p:sp>
        <p:nvSpPr>
          <p:cNvPr id="58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02992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조립법을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43685" y="2253888"/>
            <a:ext cx="6512837" cy="4261350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조립법을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98295" y="2341245"/>
            <a:ext cx="6550558" cy="4213037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조립법을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57111" y="2339571"/>
            <a:ext cx="6343084" cy="4171961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꼬다리 부품 접는 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556430" y="2341245"/>
            <a:ext cx="5890410" cy="4168260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1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6382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0" indent="0" algn="just" rtl="0" eaLnBrk="0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학종이 블록 조립법을 알아봅시다</a:t>
            </a:r>
            <a:r>
              <a:rPr kumimoji="1" lang="en-US" altLang="ko-KR" sz="3000" b="1" i="0" u="none" strike="noStrike" kern="1200" cap="none" spc="0" normalizeH="0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3931" y="2355146"/>
            <a:ext cx="7950242" cy="4152939"/>
          </a:xfrm>
          <a:prstGeom prst="rect">
            <a:avLst/>
          </a:prstGeom>
        </p:spPr>
      </p:pic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종이접기 기본기 익히기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나만의 창의적인 종이작품 만들기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55075" y="1731567"/>
            <a:ext cx="771954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지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난 현장체험학습을 통해 관찰한 동물과 식물의 특징을 이야기해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graphicFrame>
        <p:nvGraphicFramePr>
          <p:cNvPr id="58" name="표 57"/>
          <p:cNvGraphicFramePr>
            <a:graphicFrameLocks noGrp="1"/>
          </p:cNvGraphicFramePr>
          <p:nvPr/>
        </p:nvGraphicFramePr>
        <p:xfrm>
          <a:off x="558800" y="3031709"/>
          <a:ext cx="7973729" cy="3379485"/>
        </p:xfrm>
        <a:graphic>
          <a:graphicData uri="http://schemas.openxmlformats.org/drawingml/2006/table">
            <a:tbl>
              <a:tblPr firstRow="1" bandRow="1"/>
              <a:tblGrid>
                <a:gridCol w="91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7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514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대상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BEF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특징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BEFD4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나무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잎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줄기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뿌리로 이루어져 있으며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꽃이 피고 열매를 맺는다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암술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수술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꽃잎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꽃받침으로 이루어져 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꽃잎은 색상이 다양하다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새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온몸에 깃털로 덮여있고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,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날개가 있어 하늘을 날 수 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742">
                <a:tc>
                  <a:txBody>
                    <a:bodyPr/>
                    <a:lstStyle/>
                    <a:p>
                      <a:pPr marL="774700" lvl="0" indent="-774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6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사자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2F2F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수컷은 목 주변으로 갈기가 나있다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 </a:t>
                      </a:r>
                      <a:r>
                        <a:rPr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꼬리끝은 긴 털로 덮여 있다</a:t>
                      </a:r>
                      <a:r>
                        <a:rPr lang="EN-US" sz="1700" b="1" i="0" u="none" strike="noStrike" baseline="0">
                          <a:solidFill>
                            <a:srgbClr val="FF0000"/>
                          </a:solidFill>
                          <a:latin typeface="맑은 고딕"/>
                          <a:ea typeface="맑은 고딕"/>
                          <a:cs typeface="맑은 고딕"/>
                        </a:rPr>
                        <a:t>.</a:t>
                      </a:r>
                    </a:p>
                  </a:txBody>
                  <a:tcPr anchor="ctr">
                    <a:lnL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L>
                    <a:lnR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R>
                    <a:lnT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T>
                    <a:lnB w="3810">
                      <a:solidFill>
                        <a:srgbClr val="80808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5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7716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0500" lvl="0" indent="-190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종이접기의 효과에 대하여 알아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kumimoji="1" lang="en-US" altLang="ko-KR" sz="2000" b="1" i="0" u="none" strike="noStrike" kern="1200" cap="none" spc="0" normalizeH="0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나의 꿈을 찾아서 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08986" y="2748325"/>
            <a:ext cx="7926028" cy="214562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종이접기는 상상력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창의력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창조력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미적 정서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수학적 기하학적 관념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즐거움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손끝 운동신경 발달 등</a:t>
            </a:r>
            <a:r>
              <a:rPr lang="ko-KR" alt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의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다양한 효과가 있습니다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나만의 창의적인 종이작품 만들기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36025" y="3446067"/>
            <a:ext cx="2966766" cy="28290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관찰한 동물과 식물의 특징을 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살려 다양한 종이작품을 만들어 봅시다</a:t>
            </a:r>
            <a:r>
              <a:rPr lang="en-US" altLang="ko-KR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25467" y="1537178"/>
            <a:ext cx="4792139" cy="4918064"/>
          </a:xfrm>
          <a:prstGeom prst="rect">
            <a:avLst/>
          </a:prstGeom>
        </p:spPr>
      </p:pic>
      <p:sp>
        <p:nvSpPr>
          <p:cNvPr id="69" name="직사각형 10"/>
          <p:cNvSpPr>
            <a:spLocks noChangeArrowheads="1"/>
          </p:cNvSpPr>
          <p:nvPr/>
        </p:nvSpPr>
        <p:spPr>
          <a:xfrm>
            <a:off x="653708" y="1728844"/>
            <a:ext cx="2966766" cy="1736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&lt;</a:t>
            </a:r>
            <a:r>
              <a:rPr lang="ko-KR" altLang="en-US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선택활동</a:t>
            </a:r>
            <a:r>
              <a:rPr lang="en-US" altLang="ko-KR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1&gt;</a:t>
            </a:r>
          </a:p>
          <a:p>
            <a:pPr marL="19439" lvl="0" indent="-19439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디자이너</a:t>
            </a:r>
          </a:p>
          <a:p>
            <a:pPr marL="19439" lvl="0" indent="-19439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진로체험활동</a:t>
            </a:r>
          </a:p>
        </p:txBody>
      </p:sp>
    </p:spTree>
    <p:extLst>
      <p:ext uri="{BB962C8B-B14F-4D97-AF65-F5344CB8AC3E}">
        <p14:creationId xmlns:p14="http://schemas.microsoft.com/office/powerpoint/2010/main" val="909730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나만의 창의적인 종이작품 만들기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55075" y="1731567"/>
            <a:ext cx="3916925" cy="28290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동물과 식물의 특징을 모방하여 생활 속에서 활용되고 있는 사례 찾아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봅시다</a:t>
            </a:r>
            <a:r>
              <a:rPr lang="en-US" altLang="ko-KR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780948" y="1569136"/>
            <a:ext cx="3574478" cy="49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7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나만의 창의적인 종이작품 만들기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16975" y="3188892"/>
            <a:ext cx="3110216" cy="32862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동물과 식물의 특징을 모방하여 생활 속에서 활용되고 있는 사례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바탕으로 종이작품을 만들어 봅시다</a:t>
            </a:r>
            <a:r>
              <a:rPr lang="en-US" altLang="ko-KR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68012" y="2081044"/>
            <a:ext cx="4856887" cy="4314575"/>
          </a:xfrm>
          <a:prstGeom prst="rect">
            <a:avLst/>
          </a:prstGeom>
        </p:spPr>
      </p:pic>
      <p:sp>
        <p:nvSpPr>
          <p:cNvPr id="61" name="직사각형 10"/>
          <p:cNvSpPr>
            <a:spLocks noChangeArrowheads="1"/>
          </p:cNvSpPr>
          <p:nvPr/>
        </p:nvSpPr>
        <p:spPr>
          <a:xfrm>
            <a:off x="653708" y="1700269"/>
            <a:ext cx="2966766" cy="146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&lt;</a:t>
            </a:r>
            <a:r>
              <a:rPr lang="ko-KR" altLang="en-US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선택활동</a:t>
            </a:r>
            <a:r>
              <a:rPr lang="en-US" altLang="ko-KR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2&gt;</a:t>
            </a:r>
          </a:p>
          <a:p>
            <a:pPr marL="19439" lvl="0" indent="-19439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발명가</a:t>
            </a:r>
          </a:p>
          <a:p>
            <a:pPr marL="19439" lvl="0" indent="-19439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baseline="0">
                <a:solidFill>
                  <a:schemeClr val="lt1"/>
                </a:solidFill>
                <a:latin typeface="맑은 고딕"/>
                <a:ea typeface="맑은 고딕"/>
                <a:cs typeface="맑은 고딕"/>
              </a:rPr>
              <a:t>진로체험활동</a:t>
            </a:r>
          </a:p>
        </p:txBody>
      </p:sp>
    </p:spTree>
    <p:extLst>
      <p:ext uri="{BB962C8B-B14F-4D97-AF65-F5344CB8AC3E}">
        <p14:creationId xmlns:p14="http://schemas.microsoft.com/office/powerpoint/2010/main" val="2558399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작품 전시회 개최하기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16975" y="1674417"/>
            <a:ext cx="782411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8597" lvl="0" indent="-48597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자신이 만든 종이작품으로 종이 작품 발표 전시회를 개최해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49275" y="3407967"/>
            <a:ext cx="2376177" cy="2023994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370556" y="3407967"/>
            <a:ext cx="2622282" cy="2036724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223342" y="3407967"/>
            <a:ext cx="2422853" cy="20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98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정리하기</a:t>
            </a:r>
            <a:endParaRPr kumimoji="0" lang="en-US" altLang="ko-KR" sz="1600" b="1">
              <a:solidFill>
                <a:schemeClr val="bg1"/>
              </a:solidFill>
              <a:latin typeface="맑은 고딕"/>
              <a:ea typeface="맑은 고딕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배운 내용 정리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7842" y="1626708"/>
            <a:ext cx="8353682" cy="11812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8" lvl="0" indent="-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친구들의 종이 작품을 보고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서로 평가해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3000" b="1" i="0" u="none" strike="noStrike" spc="-2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5" name="직사각형 10"/>
          <p:cNvSpPr>
            <a:spLocks noChangeArrowheads="1"/>
          </p:cNvSpPr>
          <p:nvPr/>
        </p:nvSpPr>
        <p:spPr>
          <a:xfrm>
            <a:off x="549275" y="3081700"/>
            <a:ext cx="7926028" cy="3012395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○○○의 종이 작품은 동물과 식물의 특징이 아주 잘 나타나 있습니다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19439" lvl="0" indent="-19439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△△△는 독수리 날개 모양을 잘 반영하여 비행기를 잘 만들었습니다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wrap="square">
            <a:spAutoFit/>
          </a:bodyPr>
          <a:lstStyle/>
          <a:p>
            <a:pPr lvl="0" algn="ctr" eaLnBrk="1" latinLnBrk="1" hangingPunct="1"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평가하기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배운 내용 평가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387842" y="1626707"/>
            <a:ext cx="8353682" cy="17337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718" lvl="0" indent="-971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친구들과 종이 작품을 서로 감상하며 느낀 점과 디자이너 또는 발명가가 되기 위해 어떠한 능력과 자세가 필요한지 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야기해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5" name="직사각형 10"/>
          <p:cNvSpPr>
            <a:spLocks noChangeArrowheads="1"/>
          </p:cNvSpPr>
          <p:nvPr/>
        </p:nvSpPr>
        <p:spPr>
          <a:xfrm>
            <a:off x="549275" y="3331843"/>
            <a:ext cx="7926028" cy="3162302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이번 에버랜드 현장체험에서 다양한 동물과 식물을 관찰하고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각각의 특징을 알아보았습니다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이를 바탕으로 동물과 식물의 특징이 잘 나타나도록 종이작품을 만들었는데 너무 재미있었습니다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그래서 앞으로 종이 작품을 만드는 디자이너가 되고 싶은데 이 꿈을 이루기 위해서 종이접기 책을 구입해서 꾸준하게 종이접기 연습을 하려고 합니다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종이접기를 통해 이룰 수 있는 직업에는 어떤 것들이 있는지 알아봅시다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kumimoji="1" lang="en-US" altLang="ko-KR" sz="2000" b="1" i="0" u="none" strike="noStrike" kern="1200" cap="none" spc="0" normalizeH="0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나의 꿈을 찾아서 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08986" y="3310300"/>
            <a:ext cx="7926028" cy="214562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indent="3887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i="0" u="none" strike="noStrike" spc="-2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종이접기를 통해 이룰 수 있는 직업에는 종이접기 예술가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종이공예 예술가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디오라마 디자이너 등이 있습니다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7553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280162" y="1253724"/>
            <a:ext cx="8568563" cy="5356560"/>
            <a:chOff x="583643" y="1434312"/>
            <a:chExt cx="7976714" cy="4937460"/>
          </a:xfrm>
        </p:grpSpPr>
        <p:sp>
          <p:nvSpPr>
            <p:cNvPr id="27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2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3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3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176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  <a:cs typeface="한컴돋움"/>
                <a:sym typeface="한컴돋움"/>
              </a:rPr>
              <a:t>2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10"/>
          <p:cNvSpPr>
            <a:spLocks noChangeArrowheads="1"/>
          </p:cNvSpPr>
          <p:nvPr/>
        </p:nvSpPr>
        <p:spPr>
          <a:xfrm>
            <a:off x="655075" y="1731567"/>
            <a:ext cx="7719548" cy="11811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9439" lvl="0" indent="-19439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종이접기 디자이너가 되기 위해 어떤 노력을 하면 좋을지 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이야기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해 봅시다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나의 꿈을 찾아서 </a:t>
            </a:r>
          </a:p>
        </p:txBody>
      </p:sp>
      <p:sp>
        <p:nvSpPr>
          <p:cNvPr id="57" name="직사각형 10"/>
          <p:cNvSpPr>
            <a:spLocks noChangeArrowheads="1"/>
          </p:cNvSpPr>
          <p:nvPr/>
        </p:nvSpPr>
        <p:spPr>
          <a:xfrm>
            <a:off x="618511" y="3215050"/>
            <a:ext cx="7926028" cy="283142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lvl="0" indent="3887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종이접기 예술가가 되고 싶은데 이를 위해 평소에 종이접기를 꾸준히 연습하려고 합니다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lvl="0" indent="38878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종이접기와 관련된 다양한 책과 영상을 보며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종이접기 예술가의 꿈이 키우겠습니다</a:t>
            </a:r>
            <a:r>
              <a:rPr lang="EN-US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3000" b="1" i="0" u="none" strike="noStrike" spc="-2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6844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0"/>
          <p:cNvSpPr>
            <a:spLocks noChangeArrowheads="1"/>
          </p:cNvSpPr>
          <p:nvPr/>
        </p:nvSpPr>
        <p:spPr>
          <a:xfrm>
            <a:off x="896984" y="1919650"/>
            <a:ext cx="7564024" cy="4183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출발 전에 반드시 안전벨트를 착용한다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4709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버스가 멈추기 전에 안전벨트를 풀거나 일어서지</a:t>
            </a:r>
            <a:r>
              <a:rPr lang="ko-KR" alt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 </a:t>
            </a: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창밖으로 쓰레기를 버리거나 손을 내밀지 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37372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선생님의 지시에 따라 차례대로 버스에 </a:t>
            </a:r>
            <a:r>
              <a:rPr lang="ko-KR" alt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타고 </a:t>
            </a: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내린다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학급별 대열에서 벗어나 혼자 걷지 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☞ 차에서 내려 좌우를 살피고 뛰지 않는다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. </a:t>
            </a:r>
            <a:r>
              <a:rPr sz="2400" b="1" i="0" u="none" strike="noStrike" baseline="0">
                <a:solidFill>
                  <a:srgbClr val="000000"/>
                </a:solidFill>
                <a:latin typeface="맑은 고딕"/>
                <a:ea typeface="맑은 고딕"/>
              </a:rPr>
              <a:t>등</a:t>
            </a:r>
            <a:endParaRPr kumimoji="0" lang="en-US" altLang="ko-KR" sz="2400" b="1" spc="-400">
              <a:solidFill>
                <a:srgbClr val="404040"/>
              </a:solidFill>
              <a:latin typeface="맑은 고딕"/>
              <a:ea typeface="맑은 고딕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직사각형 10"/>
          <p:cNvSpPr>
            <a:spLocks noChangeArrowheads="1"/>
          </p:cNvSpPr>
          <p:nvPr/>
        </p:nvSpPr>
        <p:spPr>
          <a:xfrm>
            <a:off x="381773" y="3295650"/>
            <a:ext cx="8380453" cy="3160395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출발 전에 반드시 안전벨트를 착용한다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4709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차량이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멈추기 전에 안전벨트를 풀거나 일어서지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차의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창밖으로 쓰레기를 버리거나 손을 내밀지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437372" lvl="0" indent="-437372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선생님의 지시에 따라 버스에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탑승하고 하차한다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  <a:endParaRPr lang="EN-US" sz="2400" b="1" i="0" u="none" strike="noStrike" baseline="0">
              <a:solidFill>
                <a:srgbClr val="FF0000"/>
              </a:solidFill>
              <a:latin typeface="맑은 고딕"/>
              <a:ea typeface="맑은 고딕"/>
            </a:endParaRP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학급별 대열에서 벗어나 혼자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다니지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  <a:p>
            <a:pPr marL="215900" lvl="0" indent="-2159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☞ 차에서 내려 좌우를 살피고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절대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뛰지 않는다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등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</a:rPr>
              <a:t>.</a:t>
            </a: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354325" y="1842089"/>
            <a:ext cx="8465825" cy="1099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0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000" b="1" u="sng">
                <a:solidFill>
                  <a:schemeClr val="tx1"/>
                </a:solidFill>
                <a:latin typeface="+mn-ea"/>
                <a:ea typeface="+mn-ea"/>
              </a:rPr>
              <a:t>대중교통 안전수칙</a:t>
            </a:r>
            <a:r>
              <a:rPr kumimoji="0" lang="ko-KR" altLang="en-US" sz="3000" b="1">
                <a:solidFill>
                  <a:schemeClr val="tx1"/>
                </a:solidFill>
                <a:latin typeface="+mn-ea"/>
                <a:ea typeface="+mn-ea"/>
              </a:rPr>
              <a:t>을 알아 봅시다</a:t>
            </a:r>
            <a:r>
              <a:rPr kumimoji="0" lang="en-US" altLang="ko-KR" sz="30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85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549275" y="238125"/>
            <a:ext cx="1671411" cy="2667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 b="1">
              <a:latin typeface="굴림"/>
              <a:ea typeface="굴림"/>
              <a:cs typeface="+mn-cs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>
          <a:xfrm>
            <a:off x="578342" y="218783"/>
            <a:ext cx="1718544" cy="338554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lvl="0" algn="ctr"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b="1">
                <a:solidFill>
                  <a:schemeClr val="bg1"/>
                </a:solidFill>
                <a:latin typeface="맑은 고딕"/>
                <a:ea typeface="맑은 고딕"/>
              </a:rPr>
              <a:t>활동</a:t>
            </a:r>
            <a:r>
              <a:rPr kumimoji="0" lang="en-US" altLang="ko-KR" sz="1600" b="1">
                <a:solidFill>
                  <a:schemeClr val="bg1"/>
                </a:solidFill>
                <a:latin typeface="맑은 고딕"/>
                <a:ea typeface="맑은 고딕"/>
              </a:rPr>
              <a:t>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>
          <a:xfrm>
            <a:off x="682625" y="449898"/>
            <a:ext cx="7429500" cy="6721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 eaLnBrk="1" latinLnBrk="1" hangingPunct="1">
              <a:lnSpc>
                <a:spcPct val="120000"/>
              </a:lnSpc>
              <a:defRPr/>
            </a:pPr>
            <a:r>
              <a:rPr lang="ko-KR" altLang="en-US" sz="3200" b="1" spc="-200">
                <a:solidFill>
                  <a:srgbClr val="002060"/>
                </a:solidFill>
                <a:latin typeface="+mn-ea"/>
                <a:ea typeface="+mn-ea"/>
              </a:rPr>
              <a:t>안전한 현장체험학습을 위하여</a:t>
            </a:r>
          </a:p>
        </p:txBody>
      </p:sp>
      <p:cxnSp>
        <p:nvCxnSpPr>
          <p:cNvPr id="12" name="직선 연결선 11"/>
          <p:cNvCxnSpPr/>
          <p:nvPr/>
        </p:nvCxnSpPr>
        <p:spPr>
          <a:xfrm>
            <a:off x="742950" y="1076325"/>
            <a:ext cx="81534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203963" y="1215625"/>
            <a:ext cx="8692387" cy="5461400"/>
            <a:chOff x="583643" y="1434312"/>
            <a:chExt cx="7976714" cy="4937460"/>
          </a:xfrm>
        </p:grpSpPr>
        <p:sp>
          <p:nvSpPr>
            <p:cNvPr id="35" name="직사각형 26"/>
            <p:cNvSpPr/>
            <p:nvPr/>
          </p:nvSpPr>
          <p:spPr>
            <a:xfrm>
              <a:off x="583643" y="1587797"/>
              <a:ext cx="7976714" cy="47839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4BD9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36" name="그룹 27"/>
            <p:cNvGrpSpPr/>
            <p:nvPr/>
          </p:nvGrpSpPr>
          <p:grpSpPr>
            <a:xfrm>
              <a:off x="7670822" y="1434312"/>
              <a:ext cx="271094" cy="403337"/>
              <a:chOff x="7670822" y="1434312"/>
              <a:chExt cx="271094" cy="403337"/>
            </a:xfrm>
          </p:grpSpPr>
          <p:pic>
            <p:nvPicPr>
              <p:cNvPr id="37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38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그룹 28"/>
            <p:cNvGrpSpPr/>
            <p:nvPr/>
          </p:nvGrpSpPr>
          <p:grpSpPr>
            <a:xfrm>
              <a:off x="1037793" y="1434312"/>
              <a:ext cx="271094" cy="403337"/>
              <a:chOff x="7670822" y="1434312"/>
              <a:chExt cx="271094" cy="403337"/>
            </a:xfrm>
          </p:grpSpPr>
          <p:pic>
            <p:nvPicPr>
              <p:cNvPr id="40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532129" y="1573005"/>
                <a:ext cx="403337" cy="125951"/>
              </a:xfrm>
              <a:prstGeom prst="rect">
                <a:avLst/>
              </a:prstGeom>
              <a:noFill/>
            </p:spPr>
          </p:pic>
          <p:pic>
            <p:nvPicPr>
              <p:cNvPr id="41" name="Picture 9" descr="연결링01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5400000">
                <a:off x="7677272" y="1573005"/>
                <a:ext cx="403337" cy="12595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2" name="직사각형 10"/>
          <p:cNvSpPr>
            <a:spLocks noChangeArrowheads="1"/>
          </p:cNvSpPr>
          <p:nvPr/>
        </p:nvSpPr>
        <p:spPr>
          <a:xfrm>
            <a:off x="635000" y="3314700"/>
            <a:ext cx="7884763" cy="2426970"/>
          </a:xfrm>
          <a:prstGeom prst="rect">
            <a:avLst/>
          </a:prstGeom>
          <a:solidFill>
            <a:schemeClr val="accent3">
              <a:alpha val="20000"/>
            </a:schemeClr>
          </a:solidFill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식사 전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에는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반드시 손을 씻는다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정해진 장소에서만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식사를 한다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sz="24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식사가 끝난 후에는 자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기 주변을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깨끗이 정리한다</a:t>
            </a:r>
            <a:r>
              <a:rPr 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215900" lvl="0" indent="-21590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☞ 급하게 먹지 않으며 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편안한 </a:t>
            </a:r>
            <a:r>
              <a:rPr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마음</a:t>
            </a:r>
            <a:r>
              <a:rPr lang="ko-KR" altLang="en-US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으로 식사를 한다 등</a:t>
            </a:r>
            <a:r>
              <a:rPr lang="en-US" altLang="ko-KR" sz="2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sz="2400" b="1" i="0" u="none" strike="noStrike" baseline="0">
              <a:solidFill>
                <a:srgbClr val="FF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3" name="직사각형 10"/>
          <p:cNvSpPr>
            <a:spLocks noChangeArrowheads="1"/>
          </p:cNvSpPr>
          <p:nvPr/>
        </p:nvSpPr>
        <p:spPr>
          <a:xfrm>
            <a:off x="725800" y="1842089"/>
            <a:ext cx="7757800" cy="10992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lstStyle/>
          <a:p>
            <a:pPr lvl="0" eaLnBrk="1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defRPr/>
            </a:pPr>
            <a:r>
              <a:rPr kumimoji="0" lang="ko-KR" altLang="en-US" sz="3000" b="1">
                <a:solidFill>
                  <a:schemeClr val="tx1"/>
                </a:solidFill>
                <a:latin typeface="+mn-ea"/>
                <a:ea typeface="+mn-ea"/>
              </a:rPr>
              <a:t>현장체험학습 시 </a:t>
            </a:r>
            <a:r>
              <a:rPr kumimoji="0" lang="ko-KR" altLang="en-US" sz="3000" b="1" u="sng">
                <a:solidFill>
                  <a:schemeClr val="tx1"/>
                </a:solidFill>
                <a:latin typeface="+mn-ea"/>
                <a:ea typeface="+mn-ea"/>
              </a:rPr>
              <a:t>식중독 안전수칙</a:t>
            </a:r>
            <a:r>
              <a:rPr kumimoji="0" lang="ko-KR" altLang="en-US" sz="3000" b="1">
                <a:solidFill>
                  <a:schemeClr val="tx1"/>
                </a:solidFill>
                <a:latin typeface="+mn-ea"/>
                <a:ea typeface="+mn-ea"/>
              </a:rPr>
              <a:t>을 알아 봅시다</a:t>
            </a:r>
            <a:r>
              <a:rPr kumimoji="0" lang="en-US" altLang="ko-KR" sz="3000" b="1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02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75000"/>
          </a:schemeClr>
        </a:solid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1560</Words>
  <Application>Microsoft Office PowerPoint</Application>
  <PresentationFormat>화면 슬라이드 쇼(4:3)</PresentationFormat>
  <Paragraphs>288</Paragraphs>
  <Slides>55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HeadingPairs>
  <TitlesOfParts>
    <vt:vector size="59" baseType="lpstr">
      <vt:lpstr>굴림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hanaromf</dc:creator>
  <cp:lastModifiedBy>Administrator</cp:lastModifiedBy>
  <cp:revision>654</cp:revision>
  <dcterms:created xsi:type="dcterms:W3CDTF">2013-04-30T00:26:02Z</dcterms:created>
  <dcterms:modified xsi:type="dcterms:W3CDTF">2025-02-04T11:08:12Z</dcterms:modified>
  <cp:version/>
</cp:coreProperties>
</file>