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92" r:id="rId4"/>
    <p:sldId id="315" r:id="rId5"/>
    <p:sldId id="333" r:id="rId6"/>
    <p:sldId id="316" r:id="rId7"/>
    <p:sldId id="318" r:id="rId8"/>
    <p:sldId id="317" r:id="rId9"/>
    <p:sldId id="319" r:id="rId10"/>
    <p:sldId id="328" r:id="rId11"/>
    <p:sldId id="329" r:id="rId12"/>
    <p:sldId id="330" r:id="rId13"/>
    <p:sldId id="331" r:id="rId14"/>
    <p:sldId id="332" r:id="rId15"/>
    <p:sldId id="320" r:id="rId16"/>
    <p:sldId id="321" r:id="rId17"/>
    <p:sldId id="327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</p:sldIdLst>
  <p:sldSz cx="9144000" cy="5143500" type="screen16x9"/>
  <p:notesSz cx="6858000" cy="9144000"/>
  <p:embeddedFontLst>
    <p:embeddedFont>
      <p:font typeface="상주곶감체" panose="020B0600000101010101" charset="-127"/>
      <p:regular r:id="rId31"/>
    </p:embeddedFont>
    <p:embeddedFont>
      <p:font typeface="상주다정다감체" panose="020B0600000101010101" charset="-127"/>
      <p:regular r:id="rId32"/>
    </p:embeddedFont>
    <p:embeddedFont>
      <p:font typeface="학교안심 나들이 TTF B" panose="020B0600000101010101" charset="-127"/>
      <p:bold r:id="rId33"/>
    </p:embeddedFont>
    <p:embeddedFont>
      <p:font typeface="Bebas Neue" panose="020B0600000101010101" charset="0"/>
      <p:regular r:id="rId34"/>
    </p:embeddedFont>
    <p:embeddedFont>
      <p:font typeface="Bellota Text" panose="020B0600000101010101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BD9"/>
    <a:srgbClr val="A0E5EF"/>
    <a:srgbClr val="FFFF00"/>
    <a:srgbClr val="99FF99"/>
    <a:srgbClr val="CCFFCC"/>
    <a:srgbClr val="99FFCC"/>
    <a:srgbClr val="4BC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FD839E-BA22-44FE-9733-29E59D2AAD1C}">
  <a:tblStyle styleId="{54FD839E-BA22-44FE-9733-29E59D2AAD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77C2FE1-B832-4D77-9CF4-F00AE16C14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3ce797e8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3ce797e8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https://www.youtube.com/watch?v=PnB5Ee2toy (</a:t>
            </a:r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 err="1"/>
              <a:t>키즈캐슬</a:t>
            </a:r>
            <a:r>
              <a:rPr lang="en-US" altLang="ko-KR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475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https://www.youtube.com/watch?v=APVZSekCtQk (</a:t>
            </a:r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 err="1"/>
              <a:t>디글</a:t>
            </a:r>
            <a:r>
              <a:rPr lang="ko-KR" altLang="en-US" dirty="0"/>
              <a:t> 클래식</a:t>
            </a:r>
            <a:r>
              <a:rPr lang="en-US" altLang="ko-KR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024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https://www.youtube.com/watch?v=Mf4QwAiDRUk (</a:t>
            </a:r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/>
              <a:t>유튜브 에버랜드 </a:t>
            </a:r>
            <a:r>
              <a:rPr lang="en-US" altLang="ko-KR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6137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https://www.youtube.com/watch?v=9G592OrpcAU (</a:t>
            </a:r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en-US" altLang="ko-KR" dirty="0" err="1"/>
              <a:t>tvn</a:t>
            </a:r>
            <a:r>
              <a:rPr lang="en-US" altLang="ko-KR" dirty="0"/>
              <a:t> D ENT)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718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https://www.youtube.com/watch?v=qQLEl8bgKO4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1544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710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647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785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3ce797e8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3ce797e8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https://www.youtube.com/watch?v=d0vhLFVCRcU (</a:t>
            </a:r>
            <a:r>
              <a:rPr lang="ko-KR" altLang="en-US" dirty="0"/>
              <a:t>출처</a:t>
            </a:r>
            <a:r>
              <a:rPr lang="en-US" altLang="ko-KR" dirty="0"/>
              <a:t>: EBS)</a:t>
            </a:r>
            <a:endParaRPr lang="ko-KR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2879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2583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605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2085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endParaRPr lang="en-US" altLang="ko-K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사이트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39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1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tabLst/>
              <a:defRPr/>
            </a:pPr>
            <a:r>
              <a:rPr lang="ko-KR" altLang="en-US" dirty="0" err="1"/>
              <a:t>사원증</a:t>
            </a:r>
            <a:r>
              <a:rPr lang="ko-KR" altLang="en-US" dirty="0"/>
              <a:t> 만들기 링크</a:t>
            </a:r>
            <a:r>
              <a:rPr lang="en-US" altLang="ko-KR" dirty="0"/>
              <a:t>: https://www.miricanvas.com/v/13m4m0q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tabLst/>
              <a:defRPr/>
            </a:pPr>
            <a:r>
              <a:rPr lang="ko-KR" altLang="en-US" dirty="0"/>
              <a:t>직업 드레스 코드 </a:t>
            </a:r>
            <a:r>
              <a:rPr lang="en-US" altLang="ko-KR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tabLst/>
              <a:defRPr/>
            </a:pPr>
            <a:r>
              <a:rPr lang="ko-KR" altLang="en-US" dirty="0"/>
              <a:t>임명장</a:t>
            </a:r>
            <a:r>
              <a:rPr lang="en-US" altLang="ko-KR" dirty="0"/>
              <a:t>: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489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647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785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75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63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647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MBTI </a:t>
            </a:r>
            <a:r>
              <a:rPr lang="ko-KR" altLang="en-US" dirty="0"/>
              <a:t>성격 검사</a:t>
            </a:r>
            <a:endParaRPr lang="en-US" altLang="ko-K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 err="1"/>
              <a:t>진로흥미탐색</a:t>
            </a:r>
            <a:endParaRPr lang="en-US" altLang="ko-K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직업정보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826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 err="1"/>
              <a:t>애버랜드</a:t>
            </a:r>
            <a:r>
              <a:rPr lang="ko-KR" altLang="en-US" dirty="0"/>
              <a:t> 홈페이지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5512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951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ce797e8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3ce797e8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영상</a:t>
            </a:r>
            <a:r>
              <a:rPr lang="en-US" altLang="ko-KR" dirty="0"/>
              <a:t>: https://www.youtube.com/watch?v=L5-XFf-uPUg (</a:t>
            </a:r>
            <a:r>
              <a:rPr lang="ko-KR" altLang="en-US" dirty="0"/>
              <a:t>출처</a:t>
            </a:r>
            <a:r>
              <a:rPr lang="en-US" altLang="ko-KR" dirty="0"/>
              <a:t>: SBS STORY)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9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261938" y="1780450"/>
            <a:ext cx="5190600" cy="17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1261938" y="35441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3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3" name="Google Shape;53;p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5" name="Google Shape;55;p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73100" y="2359675"/>
            <a:ext cx="579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742688" y="1517875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1"/>
          </p:nvPr>
        </p:nvSpPr>
        <p:spPr>
          <a:xfrm>
            <a:off x="2392388" y="3201475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458900" y="7771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836925" y="24755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6490975" y="13692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6720525" y="21616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616300" y="25022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87300" y="24244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2085800" y="4219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67075" y="266012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0" name="Google Shape;100;p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2" name="Google Shape;102;p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1044150" y="1501850"/>
            <a:ext cx="7055700" cy="3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38" name="Google Shape;138;p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40" name="Google Shape;140;p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532381" y="3222050"/>
            <a:ext cx="24243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2"/>
          </p:nvPr>
        </p:nvSpPr>
        <p:spPr>
          <a:xfrm>
            <a:off x="5187306" y="3222050"/>
            <a:ext cx="24243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1532381" y="3670257"/>
            <a:ext cx="242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4"/>
          </p:nvPr>
        </p:nvSpPr>
        <p:spPr>
          <a:xfrm>
            <a:off x="5187306" y="3670257"/>
            <a:ext cx="242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3" name="Google Shape;233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234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5" name="Google Shape;235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7" name="Google Shape;267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277" name="Google Shape;277;p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" name="Google Shape;278;p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79" name="Google Shape;279;p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1" name="Google Shape;311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12" name="Google Shape;312;p8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152675" y="39392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29025" y="34508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8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5075" y="40262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17" name="Google Shape;317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19" name="Google Shape;319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1" name="Google Shape;351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3" name="Google Shape;353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"/>
          <p:cNvSpPr txBox="1">
            <a:spLocks noGrp="1"/>
          </p:cNvSpPr>
          <p:nvPr>
            <p:ph type="title"/>
          </p:nvPr>
        </p:nvSpPr>
        <p:spPr>
          <a:xfrm>
            <a:off x="720000" y="987800"/>
            <a:ext cx="475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361" name="Google Shape;361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668250" y="2806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37775" y="469134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604050" y="93770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314125" y="42029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30175" y="477840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161150" y="619850"/>
            <a:ext cx="261627" cy="40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1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69" name="Google Shape;369;p11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" name="Google Shape;370;p11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71" name="Google Shape;371;p11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11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11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11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11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11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11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11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11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11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11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11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11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1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1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1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1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1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1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1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1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1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1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03" name="Google Shape;403;p11"/>
          <p:cNvSpPr txBox="1">
            <a:spLocks noGrp="1"/>
          </p:cNvSpPr>
          <p:nvPr>
            <p:ph type="title" hasCustomPrompt="1"/>
          </p:nvPr>
        </p:nvSpPr>
        <p:spPr>
          <a:xfrm>
            <a:off x="1284488" y="1572600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04" name="Google Shape;404;p11"/>
          <p:cNvSpPr txBox="1">
            <a:spLocks noGrp="1"/>
          </p:cNvSpPr>
          <p:nvPr>
            <p:ph type="subTitle" idx="1"/>
          </p:nvPr>
        </p:nvSpPr>
        <p:spPr>
          <a:xfrm>
            <a:off x="1284488" y="3083750"/>
            <a:ext cx="6576000" cy="4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05" name="Google Shape;405;p1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551075" y="1333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1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959675" y="331684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1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6959350" y="1264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136025" y="2828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552075" y="340390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745600" y="19385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T-ZEk0pvnpk?feature=oembed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APVZSekCtQk?feature=oembed" TargetMode="External"/><Relationship Id="rId6" Type="http://schemas.openxmlformats.org/officeDocument/2006/relationships/image" Target="../media/image42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Mf4QwAiDRUk?feature=oembed" TargetMode="External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9G592OrpcAU?feature=oembed" TargetMode="External"/><Relationship Id="rId6" Type="http://schemas.openxmlformats.org/officeDocument/2006/relationships/image" Target="../media/image4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QLEl8bgKO4?feature=oembed" TargetMode="External"/><Relationship Id="rId6" Type="http://schemas.openxmlformats.org/officeDocument/2006/relationships/image" Target="../media/image5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0vhLFVCRcU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sv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svg"/><Relationship Id="rId11" Type="http://schemas.openxmlformats.org/officeDocument/2006/relationships/image" Target="../media/image62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3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svg"/><Relationship Id="rId4" Type="http://schemas.openxmlformats.org/officeDocument/2006/relationships/image" Target="../media/image3.pn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18" Type="http://schemas.openxmlformats.org/officeDocument/2006/relationships/image" Target="../media/image107.pn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svg"/><Relationship Id="rId10" Type="http://schemas.openxmlformats.org/officeDocument/2006/relationships/image" Target="../media/image99.png"/><Relationship Id="rId19" Type="http://schemas.openxmlformats.org/officeDocument/2006/relationships/image" Target="../media/image108.svg"/><Relationship Id="rId4" Type="http://schemas.openxmlformats.org/officeDocument/2006/relationships/image" Target="../media/image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3.png"/><Relationship Id="rId9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5-XFf-uPUg?feature=oembed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"/>
          <p:cNvSpPr txBox="1">
            <a:spLocks noGrp="1"/>
          </p:cNvSpPr>
          <p:nvPr>
            <p:ph type="ctrTitle"/>
          </p:nvPr>
        </p:nvSpPr>
        <p:spPr>
          <a:xfrm>
            <a:off x="1170014" y="2011599"/>
            <a:ext cx="6131638" cy="21402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#1.</a:t>
            </a:r>
            <a:br>
              <a:rPr lang="en-US" altLang="ko-KR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</a:br>
            <a:r>
              <a:rPr lang="ko-KR" altLang="en-US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나의 꿈은 </a:t>
            </a:r>
            <a:r>
              <a:rPr lang="ko-KR" altLang="en-US" sz="5000" b="1" dirty="0" err="1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뭐이가</a:t>
            </a:r>
            <a:r>
              <a:rPr lang="en-US" altLang="ko-KR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  <a:endParaRPr sz="5000" b="1" dirty="0">
              <a:solidFill>
                <a:schemeClr val="accent3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"/>
          </p:nvPr>
        </p:nvSpPr>
        <p:spPr>
          <a:xfrm>
            <a:off x="1170014" y="3794613"/>
            <a:ext cx="5332386" cy="524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</a:rPr>
              <a:t>에버랜드 현장체험학습 사전 수업 </a:t>
            </a:r>
            <a:r>
              <a:rPr lang="en-US" altLang="ko-KR" sz="2400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</a:rPr>
              <a:t>1</a:t>
            </a:r>
            <a:r>
              <a:rPr lang="ko-KR" altLang="en-US" sz="2400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</a:rPr>
              <a:t>탄</a:t>
            </a:r>
            <a:endParaRPr sz="2400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</a:endParaRPr>
          </a:p>
        </p:txBody>
      </p:sp>
      <p:sp>
        <p:nvSpPr>
          <p:cNvPr id="422" name="Google Shape;422;p15"/>
          <p:cNvSpPr txBox="1"/>
          <p:nvPr/>
        </p:nvSpPr>
        <p:spPr>
          <a:xfrm>
            <a:off x="6810909" y="733117"/>
            <a:ext cx="2125392" cy="517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b="1">
                <a:solidFill>
                  <a:srgbClr val="191919"/>
                </a:solidFill>
                <a:latin typeface="상주다정다감체" panose="020B0600000101010101" pitchFamily="50" charset="-127"/>
                <a:ea typeface="상주다정다감체" panose="020B0600000101010101" pitchFamily="50" charset="-127"/>
                <a:sym typeface="Montserrat"/>
              </a:rPr>
              <a:t>에버랜드 </a:t>
            </a:r>
            <a:r>
              <a:rPr lang="en-US" altLang="ko-KR" sz="2400" b="1">
                <a:solidFill>
                  <a:srgbClr val="191919"/>
                </a:solidFill>
                <a:latin typeface="상주다정다감체" panose="020B0600000101010101" pitchFamily="50" charset="-127"/>
                <a:ea typeface="상주다정다감체" panose="020B0600000101010101" pitchFamily="50" charset="-127"/>
                <a:sym typeface="Montserrat"/>
              </a:rPr>
              <a:t>1</a:t>
            </a:r>
            <a:r>
              <a:rPr lang="ko-KR" altLang="en-US" sz="2400" b="1">
                <a:solidFill>
                  <a:srgbClr val="191919"/>
                </a:solidFill>
                <a:latin typeface="상주다정다감체" panose="020B0600000101010101" pitchFamily="50" charset="-127"/>
                <a:ea typeface="상주다정다감체" panose="020B0600000101010101" pitchFamily="50" charset="-127"/>
                <a:sym typeface="Montserrat"/>
              </a:rPr>
              <a:t>탄</a:t>
            </a:r>
            <a:endParaRPr sz="400" b="1" dirty="0">
              <a:latin typeface="상주다정다감체" panose="020B0600000101010101" pitchFamily="50" charset="-127"/>
              <a:ea typeface="상주다정다감체" panose="020B0600000101010101" pitchFamily="50" charset="-127"/>
            </a:endParaRPr>
          </a:p>
        </p:txBody>
      </p:sp>
      <p:pic>
        <p:nvPicPr>
          <p:cNvPr id="423" name="Google Shape;423;p15"/>
          <p:cNvPicPr preferRelativeResize="0"/>
          <p:nvPr/>
        </p:nvPicPr>
        <p:blipFill rotWithShape="1">
          <a:blip r:embed="rId3">
            <a:alphaModFix/>
          </a:blip>
          <a:srcRect l="19719" t="14663" r="10965" b="14670"/>
          <a:stretch/>
        </p:blipFill>
        <p:spPr>
          <a:xfrm>
            <a:off x="7603126" y="3716992"/>
            <a:ext cx="1368358" cy="139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3446" y="-107930"/>
            <a:ext cx="1994424" cy="199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2550" y="3889528"/>
            <a:ext cx="524923" cy="52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6881" y="2600157"/>
            <a:ext cx="500849" cy="5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5"/>
          <p:cNvPicPr preferRelativeResize="0"/>
          <p:nvPr/>
        </p:nvPicPr>
        <p:blipFill rotWithShape="1">
          <a:blip r:embed="rId7">
            <a:alphaModFix/>
          </a:blip>
          <a:srcRect l="4808" r="4808"/>
          <a:stretch/>
        </p:blipFill>
        <p:spPr>
          <a:xfrm rot="964701">
            <a:off x="-42744" y="4087015"/>
            <a:ext cx="1354726" cy="108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B661E7B-C0FB-41BD-9F8A-DB7FA3F2D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625" y="981016"/>
            <a:ext cx="2808335" cy="1214108"/>
          </a:xfrm>
          <a:prstGeom prst="rect">
            <a:avLst/>
          </a:prstGeom>
          <a:ln w="38100">
            <a:solidFill>
              <a:srgbClr val="1A1F46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14943-A09F-4770-9442-80F43A93AFB4}"/>
              </a:ext>
            </a:extLst>
          </p:cNvPr>
          <p:cNvSpPr/>
          <p:nvPr/>
        </p:nvSpPr>
        <p:spPr>
          <a:xfrm>
            <a:off x="401589" y="567807"/>
            <a:ext cx="3889753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응급구조사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A050C6-A3C2-45CB-9C66-C447CE5200D0}"/>
              </a:ext>
            </a:extLst>
          </p:cNvPr>
          <p:cNvSpPr/>
          <p:nvPr/>
        </p:nvSpPr>
        <p:spPr>
          <a:xfrm>
            <a:off x="4189891" y="1383790"/>
            <a:ext cx="4911467" cy="133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응급처치 업무를 수행하는 전문 의료 종사자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응급구조사 국가시험에 합격해야 전문 자격 취득 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빠른 판단력과 차분함 필요 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66853C1-9DDF-4EEA-9C14-10059B10AF14}"/>
              </a:ext>
            </a:extLst>
          </p:cNvPr>
          <p:cNvSpPr/>
          <p:nvPr/>
        </p:nvSpPr>
        <p:spPr>
          <a:xfrm>
            <a:off x="3453104" y="4484736"/>
            <a:ext cx="4170822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응급구조사의 상징적 마크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276D027-244E-414D-B451-11654BA8F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78" y="1378875"/>
            <a:ext cx="3213131" cy="3213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F0604C3-1AF4-4573-AFE3-9AD65404E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360" y="3140542"/>
            <a:ext cx="1188310" cy="1188310"/>
          </a:xfrm>
          <a:prstGeom prst="rect">
            <a:avLst/>
          </a:prstGeom>
        </p:spPr>
      </p:pic>
      <p:pic>
        <p:nvPicPr>
          <p:cNvPr id="2" name="온라인 미디어 1" title="[오늘도 출근]대학병원 응급실에 가면 가장 먼저 만나는 사람은 누구일까? 응급구조사의 하루 일과[대구가톨릭대병원]">
            <a:hlinkClick r:id="" action="ppaction://media"/>
            <a:extLst>
              <a:ext uri="{FF2B5EF4-FFF2-40B4-BE49-F238E27FC236}">
                <a16:creationId xmlns:a16="http://schemas.microsoft.com/office/drawing/2014/main" id="{E16D8E71-8B2D-48B4-BFBB-148DBD28BD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644931" y="3163005"/>
            <a:ext cx="2113596" cy="119418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11DC483-869D-40CD-97ED-B3B70429C6D9}"/>
              </a:ext>
            </a:extLst>
          </p:cNvPr>
          <p:cNvSpPr/>
          <p:nvPr/>
        </p:nvSpPr>
        <p:spPr>
          <a:xfrm>
            <a:off x="6395366" y="4482871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응급구조사의 하루</a:t>
            </a:r>
          </a:p>
        </p:txBody>
      </p:sp>
    </p:spTree>
    <p:extLst>
      <p:ext uri="{BB962C8B-B14F-4D97-AF65-F5344CB8AC3E}">
        <p14:creationId xmlns:p14="http://schemas.microsoft.com/office/powerpoint/2010/main" val="18865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14943-A09F-4770-9442-80F43A93AFB4}"/>
              </a:ext>
            </a:extLst>
          </p:cNvPr>
          <p:cNvSpPr/>
          <p:nvPr/>
        </p:nvSpPr>
        <p:spPr>
          <a:xfrm>
            <a:off x="401589" y="567807"/>
            <a:ext cx="3889753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식물학자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A050C6-A3C2-45CB-9C66-C447CE5200D0}"/>
              </a:ext>
            </a:extLst>
          </p:cNvPr>
          <p:cNvSpPr/>
          <p:nvPr/>
        </p:nvSpPr>
        <p:spPr>
          <a:xfrm>
            <a:off x="4185153" y="1383790"/>
            <a:ext cx="4911467" cy="133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식물에 관한 모든 사항을 연구하는 사람</a:t>
            </a:r>
            <a:endParaRPr lang="en-US" altLang="ko-KR" sz="24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동물원 속 야생동물 회진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진료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연구</a:t>
            </a:r>
            <a:endParaRPr lang="en-US" altLang="ko-KR" sz="24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과학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생물학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화학 등 과학 관련 교육 </a:t>
            </a:r>
            <a:endParaRPr lang="en-US" altLang="ko-KR" sz="24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AD8E1-3A60-4257-97EA-A8710AA56C64}"/>
              </a:ext>
            </a:extLst>
          </p:cNvPr>
          <p:cNvSpPr txBox="1"/>
          <p:nvPr/>
        </p:nvSpPr>
        <p:spPr>
          <a:xfrm>
            <a:off x="2286000" y="241875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68132AA-1B29-4D48-A0DC-CB6C45237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00" y="1378874"/>
            <a:ext cx="3213131" cy="3213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BFB41A69-B481-49F3-9CCF-F69289FF7BD5}"/>
              </a:ext>
            </a:extLst>
          </p:cNvPr>
          <p:cNvSpPr/>
          <p:nvPr/>
        </p:nvSpPr>
        <p:spPr>
          <a:xfrm>
            <a:off x="3399909" y="4506203"/>
            <a:ext cx="4170822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여름정원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A91B6D1-1198-46D6-9A39-E163F8D5D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112" y="3055416"/>
            <a:ext cx="2051552" cy="1360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온라인 미디어 1" title="[#유퀴즈온더블럭] 손길만 닿아도 아름다운 정원으로🌿 우리 국토에 대한 자긍심으로 조경에 큰 영향을 미친 최초의 여성 조경 기술자ㄷㄷ #조경가">
            <a:hlinkClick r:id="" action="ppaction://media"/>
            <a:extLst>
              <a:ext uri="{FF2B5EF4-FFF2-40B4-BE49-F238E27FC236}">
                <a16:creationId xmlns:a16="http://schemas.microsoft.com/office/drawing/2014/main" id="{2DD24917-B5C5-4BFE-AA63-4B32B80721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717971" y="3199269"/>
            <a:ext cx="1990150" cy="1124435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10379966-8FB2-4DBC-A00C-967DCE3C0056}"/>
              </a:ext>
            </a:extLst>
          </p:cNvPr>
          <p:cNvSpPr/>
          <p:nvPr/>
        </p:nvSpPr>
        <p:spPr>
          <a:xfrm>
            <a:off x="6395366" y="4482871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유퀴즈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&lt;</a:t>
            </a:r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조경가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편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&gt;</a:t>
            </a:r>
            <a:endParaRPr lang="ko-KR" altLang="en-US" sz="16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85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14943-A09F-4770-9442-80F43A93AFB4}"/>
              </a:ext>
            </a:extLst>
          </p:cNvPr>
          <p:cNvSpPr/>
          <p:nvPr/>
        </p:nvSpPr>
        <p:spPr>
          <a:xfrm>
            <a:off x="401589" y="567807"/>
            <a:ext cx="4298332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퍼레이드 연기자</a:t>
            </a:r>
            <a:endParaRPr lang="ko-KR" altLang="en-US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A050C6-A3C2-45CB-9C66-C447CE5200D0}"/>
              </a:ext>
            </a:extLst>
          </p:cNvPr>
          <p:cNvSpPr/>
          <p:nvPr/>
        </p:nvSpPr>
        <p:spPr>
          <a:xfrm>
            <a:off x="4180415" y="1383790"/>
            <a:ext cx="4911467" cy="133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활기차고 생동감 넘치는 무대를 선사하는 </a:t>
            </a:r>
            <a:r>
              <a:rPr lang="ko-KR" altLang="en-US" sz="22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퍼포머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춤</a:t>
            </a:r>
            <a:r>
              <a:rPr lang="en-US" altLang="ko-KR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연기</a:t>
            </a:r>
            <a:r>
              <a:rPr lang="en-US" altLang="ko-KR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비주얼 모두를 갖춘 팔색조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남녀노소 꿈과 희망의 메시지를 전달 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66853C1-9DDF-4EEA-9C14-10059B10AF14}"/>
              </a:ext>
            </a:extLst>
          </p:cNvPr>
          <p:cNvSpPr/>
          <p:nvPr/>
        </p:nvSpPr>
        <p:spPr>
          <a:xfrm>
            <a:off x="3443628" y="4487221"/>
            <a:ext cx="4170822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퍼레이드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AD8E1-3A60-4257-97EA-A8710AA56C64}"/>
              </a:ext>
            </a:extLst>
          </p:cNvPr>
          <p:cNvSpPr txBox="1"/>
          <p:nvPr/>
        </p:nvSpPr>
        <p:spPr>
          <a:xfrm>
            <a:off x="2286000" y="241875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801CB45-976F-4481-9DCB-B7CBD8023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85" y="1378874"/>
            <a:ext cx="3210947" cy="3210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18F7FFF-96BC-4D77-A122-06AA374D5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8243" y="3166621"/>
            <a:ext cx="1843174" cy="1224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온라인 미디어 1" title="에버랜드 꽃🌸 퍼레이드 연기자 등장! 수수한 모습부터 화려한 변신까지❤️ l 캐바캐 EP.13 l 에버랜드 글로벌 공연 연기자">
            <a:hlinkClick r:id="" action="ppaction://media"/>
            <a:extLst>
              <a:ext uri="{FF2B5EF4-FFF2-40B4-BE49-F238E27FC236}">
                <a16:creationId xmlns:a16="http://schemas.microsoft.com/office/drawing/2014/main" id="{29CE6BAB-20EE-473C-B86A-999B340A27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562474" y="3204902"/>
            <a:ext cx="2103952" cy="1188733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86C12DD8-7E06-4F6E-9AFD-FC21C16993EC}"/>
              </a:ext>
            </a:extLst>
          </p:cNvPr>
          <p:cNvSpPr/>
          <p:nvPr/>
        </p:nvSpPr>
        <p:spPr>
          <a:xfrm>
            <a:off x="6395366" y="4482871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퍼레이드 연기자의 하루</a:t>
            </a:r>
          </a:p>
        </p:txBody>
      </p:sp>
    </p:spTree>
    <p:extLst>
      <p:ext uri="{BB962C8B-B14F-4D97-AF65-F5344CB8AC3E}">
        <p14:creationId xmlns:p14="http://schemas.microsoft.com/office/powerpoint/2010/main" val="10425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14943-A09F-4770-9442-80F43A93AFB4}"/>
              </a:ext>
            </a:extLst>
          </p:cNvPr>
          <p:cNvSpPr/>
          <p:nvPr/>
        </p:nvSpPr>
        <p:spPr>
          <a:xfrm>
            <a:off x="401589" y="567807"/>
            <a:ext cx="4663145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err="1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엍어트랙션</a:t>
            </a:r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 엔지니어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A050C6-A3C2-45CB-9C66-C447CE5200D0}"/>
              </a:ext>
            </a:extLst>
          </p:cNvPr>
          <p:cNvSpPr/>
          <p:nvPr/>
        </p:nvSpPr>
        <p:spPr>
          <a:xfrm>
            <a:off x="4102954" y="1383790"/>
            <a:ext cx="5296887" cy="133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어트랙션을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안전하고 재미있게 만드는 기술 전문가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놀이기구의 구조</a:t>
            </a:r>
            <a:r>
              <a:rPr lang="en-US" altLang="ko-KR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작동 원리</a:t>
            </a:r>
            <a:r>
              <a:rPr lang="en-US" altLang="ko-KR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동력 시스템 이해 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놀이기구의 안전 규정을 지키며 반영하는 능력 필요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66853C1-9DDF-4EEA-9C14-10059B10AF14}"/>
              </a:ext>
            </a:extLst>
          </p:cNvPr>
          <p:cNvSpPr/>
          <p:nvPr/>
        </p:nvSpPr>
        <p:spPr>
          <a:xfrm>
            <a:off x="3495746" y="4444731"/>
            <a:ext cx="4170822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엔지니어 체험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0B416EA-44A3-4B17-A200-085A60C3B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39" y="1378874"/>
            <a:ext cx="3213131" cy="3213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F74DE9E-C245-40D5-993F-8A18DB54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785" y="3064212"/>
            <a:ext cx="2406539" cy="1332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온라인 미디어 1" title="[#유퀴즈온더블럭] 매일 아침 롤러코스터를 타야하는 직업😱 EV랜드 엔지니어 자기님이 알려주는 놀이기구 꿀팁🎢 | #티전드">
            <a:hlinkClick r:id="" action="ppaction://media"/>
            <a:extLst>
              <a:ext uri="{FF2B5EF4-FFF2-40B4-BE49-F238E27FC236}">
                <a16:creationId xmlns:a16="http://schemas.microsoft.com/office/drawing/2014/main" id="{5696CAEC-6290-4B1F-B7BF-46F0BAFD9C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915338" y="3209863"/>
            <a:ext cx="1843189" cy="104140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7282B151-F5DC-4C5D-83ED-2F7F612B7D98}"/>
              </a:ext>
            </a:extLst>
          </p:cNvPr>
          <p:cNvSpPr/>
          <p:nvPr/>
        </p:nvSpPr>
        <p:spPr>
          <a:xfrm>
            <a:off x="6608380" y="4409472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유퀴즈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&lt;</a:t>
            </a:r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어트랙션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엔지니어 편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&gt;</a:t>
            </a:r>
            <a:endParaRPr lang="ko-KR" altLang="en-US" sz="16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9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14943-A09F-4770-9442-80F43A93AFB4}"/>
              </a:ext>
            </a:extLst>
          </p:cNvPr>
          <p:cNvSpPr/>
          <p:nvPr/>
        </p:nvSpPr>
        <p:spPr>
          <a:xfrm>
            <a:off x="401590" y="567807"/>
            <a:ext cx="3969054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상품 디자이너</a:t>
            </a:r>
            <a:endParaRPr lang="ko-KR" altLang="en-US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A050C6-A3C2-45CB-9C66-C447CE5200D0}"/>
              </a:ext>
            </a:extLst>
          </p:cNvPr>
          <p:cNvSpPr/>
          <p:nvPr/>
        </p:nvSpPr>
        <p:spPr>
          <a:xfrm>
            <a:off x="4194629" y="1383790"/>
            <a:ext cx="4911467" cy="133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특별한 추억과 기념품을 제공하는 제품 기획자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브랜드의 테마를 반영한 디자인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방문객의 기호와 소비 패턴 파악하기 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66853C1-9DDF-4EEA-9C14-10059B10AF14}"/>
              </a:ext>
            </a:extLst>
          </p:cNvPr>
          <p:cNvSpPr/>
          <p:nvPr/>
        </p:nvSpPr>
        <p:spPr>
          <a:xfrm>
            <a:off x="3457841" y="4482871"/>
            <a:ext cx="4170822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겨울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MD</a:t>
            </a:r>
            <a:endParaRPr lang="ko-KR" altLang="en-US" sz="16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AD8E1-3A60-4257-97EA-A8710AA56C64}"/>
              </a:ext>
            </a:extLst>
          </p:cNvPr>
          <p:cNvSpPr txBox="1"/>
          <p:nvPr/>
        </p:nvSpPr>
        <p:spPr>
          <a:xfrm>
            <a:off x="2172292" y="246687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5868205-84B7-4D01-B230-00AC5D2CE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16" y="1378875"/>
            <a:ext cx="3213131" cy="3213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C5355C-DDA3-4FDC-AC33-947099DEA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955" y="3014912"/>
            <a:ext cx="2054595" cy="135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온라인 미디어 1" title="[직딩Vlog] 에버랜드 기념품 기획자가 하는 일? | 귀염뽀짝 MD 개발자 잡(JOB)이야기 브이로그">
            <a:hlinkClick r:id="" action="ppaction://media"/>
            <a:extLst>
              <a:ext uri="{FF2B5EF4-FFF2-40B4-BE49-F238E27FC236}">
                <a16:creationId xmlns:a16="http://schemas.microsoft.com/office/drawing/2014/main" id="{2D61A74D-3757-4CAC-9C57-BD2B9F35BA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670973" y="3098102"/>
            <a:ext cx="2198855" cy="1242353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5447057F-DABC-4542-BA27-DF4EBF5A3326}"/>
              </a:ext>
            </a:extLst>
          </p:cNvPr>
          <p:cNvSpPr/>
          <p:nvPr/>
        </p:nvSpPr>
        <p:spPr>
          <a:xfrm>
            <a:off x="6395366" y="4482871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</a:t>
            </a:r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직딩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vlog </a:t>
            </a:r>
            <a:r>
              <a:rPr lang="en-US" altLang="ko-KR" sz="1600" b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: </a:t>
            </a:r>
            <a:r>
              <a:rPr lang="ko-KR" altLang="en-US" sz="1600" b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상품 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개발자</a:t>
            </a:r>
          </a:p>
        </p:txBody>
      </p:sp>
    </p:spTree>
    <p:extLst>
      <p:ext uri="{BB962C8B-B14F-4D97-AF65-F5344CB8AC3E}">
        <p14:creationId xmlns:p14="http://schemas.microsoft.com/office/powerpoint/2010/main" val="32507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0;p15">
            <a:extLst>
              <a:ext uri="{FF2B5EF4-FFF2-40B4-BE49-F238E27FC236}">
                <a16:creationId xmlns:a16="http://schemas.microsoft.com/office/drawing/2014/main" id="{6F011D90-31B2-4AFC-96D0-1D4C965C357E}"/>
              </a:ext>
            </a:extLst>
          </p:cNvPr>
          <p:cNvSpPr txBox="1">
            <a:spLocks/>
          </p:cNvSpPr>
          <p:nvPr/>
        </p:nvSpPr>
        <p:spPr>
          <a:xfrm>
            <a:off x="828647" y="1929012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직업을 </a:t>
            </a:r>
            <a:r>
              <a:rPr lang="ko-KR" altLang="en-US" sz="3200" b="1" dirty="0">
                <a:solidFill>
                  <a:schemeClr val="tx1"/>
                </a:solidFill>
                <a:highlight>
                  <a:srgbClr val="FFFF00"/>
                </a:highlight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선택</a:t>
            </a:r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할 때 무엇이 중요할까요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9C113-DC0E-487F-B2A0-3A175879EE19}"/>
              </a:ext>
            </a:extLst>
          </p:cNvPr>
          <p:cNvSpPr txBox="1"/>
          <p:nvPr/>
        </p:nvSpPr>
        <p:spPr>
          <a:xfrm>
            <a:off x="2286000" y="241875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56370CB-3AFC-4C8C-BB59-048E85DE2C8D}"/>
              </a:ext>
            </a:extLst>
          </p:cNvPr>
          <p:cNvSpPr/>
          <p:nvPr/>
        </p:nvSpPr>
        <p:spPr>
          <a:xfrm>
            <a:off x="2685322" y="3694276"/>
            <a:ext cx="3148811" cy="1353989"/>
          </a:xfrm>
          <a:custGeom>
            <a:avLst/>
            <a:gdLst/>
            <a:ahLst/>
            <a:cxnLst/>
            <a:rect l="l" t="t" r="r" b="b"/>
            <a:pathLst>
              <a:path w="7315200" h="3145536">
                <a:moveTo>
                  <a:pt x="0" y="0"/>
                </a:moveTo>
                <a:lnTo>
                  <a:pt x="7315200" y="0"/>
                </a:lnTo>
                <a:lnTo>
                  <a:pt x="7315200" y="3145536"/>
                </a:lnTo>
                <a:lnTo>
                  <a:pt x="0" y="3145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72D8480F-F11D-426E-8D24-E96D768082CE}"/>
              </a:ext>
            </a:extLst>
          </p:cNvPr>
          <p:cNvSpPr/>
          <p:nvPr/>
        </p:nvSpPr>
        <p:spPr>
          <a:xfrm>
            <a:off x="2685322" y="1886100"/>
            <a:ext cx="97552" cy="975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066F78B0-DF0A-48A9-8946-45CCE0ABFDDD}"/>
              </a:ext>
            </a:extLst>
          </p:cNvPr>
          <p:cNvSpPr/>
          <p:nvPr/>
        </p:nvSpPr>
        <p:spPr>
          <a:xfrm>
            <a:off x="3065137" y="1886100"/>
            <a:ext cx="97552" cy="975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905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5093A57-1F03-4560-90F4-C6D6125907DD}"/>
              </a:ext>
            </a:extLst>
          </p:cNvPr>
          <p:cNvSpPr/>
          <p:nvPr/>
        </p:nvSpPr>
        <p:spPr>
          <a:xfrm>
            <a:off x="2218346" y="1731026"/>
            <a:ext cx="4707308" cy="690834"/>
          </a:xfrm>
          <a:prstGeom prst="roundRect">
            <a:avLst>
              <a:gd name="adj" fmla="val 2969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오늘의 꼼지락 질문</a:t>
            </a:r>
            <a:endParaRPr lang="en-US" altLang="ko-KR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B0DA429-3516-4E4F-B0BA-D5D80E1BF7A6}"/>
              </a:ext>
            </a:extLst>
          </p:cNvPr>
          <p:cNvSpPr/>
          <p:nvPr/>
        </p:nvSpPr>
        <p:spPr>
          <a:xfrm>
            <a:off x="1327256" y="1412644"/>
            <a:ext cx="891090" cy="1088355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637482C-0989-46DF-BE43-A92E69FCFBC9}"/>
              </a:ext>
            </a:extLst>
          </p:cNvPr>
          <p:cNvSpPr/>
          <p:nvPr/>
        </p:nvSpPr>
        <p:spPr>
          <a:xfrm>
            <a:off x="7004355" y="1412644"/>
            <a:ext cx="891090" cy="1088355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863DAF8-C81E-4B24-A9D1-04454CA1EDBC}"/>
              </a:ext>
            </a:extLst>
          </p:cNvPr>
          <p:cNvSpPr/>
          <p:nvPr/>
        </p:nvSpPr>
        <p:spPr>
          <a:xfrm>
            <a:off x="2695822" y="3011349"/>
            <a:ext cx="3970296" cy="246605"/>
          </a:xfrm>
          <a:prstGeom prst="roundRect">
            <a:avLst/>
          </a:prstGeom>
          <a:solidFill>
            <a:srgbClr val="A0E5E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7ECD6-DBBC-4707-810C-7645251A985F}"/>
              </a:ext>
            </a:extLst>
          </p:cNvPr>
          <p:cNvSpPr/>
          <p:nvPr/>
        </p:nvSpPr>
        <p:spPr>
          <a:xfrm>
            <a:off x="2595559" y="2762647"/>
            <a:ext cx="4170822" cy="49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“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내가 원하는 꿈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직업은 무엇일까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?”</a:t>
            </a:r>
            <a:endParaRPr lang="ko-KR" altLang="en-US" sz="28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734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6"/>
          <p:cNvPicPr preferRelativeResize="0"/>
          <p:nvPr/>
        </p:nvPicPr>
        <p:blipFill rotWithShape="1">
          <a:blip r:embed="rId3">
            <a:alphaModFix/>
          </a:blip>
          <a:srcRect l="10131" r="5508"/>
          <a:stretch/>
        </p:blipFill>
        <p:spPr>
          <a:xfrm rot="611688">
            <a:off x="7179265" y="3552870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420;p15">
            <a:extLst>
              <a:ext uri="{FF2B5EF4-FFF2-40B4-BE49-F238E27FC236}">
                <a16:creationId xmlns:a16="http://schemas.microsoft.com/office/drawing/2014/main" id="{F68B000A-97C1-43A0-B831-8D37249C6C42}"/>
              </a:ext>
            </a:extLst>
          </p:cNvPr>
          <p:cNvSpPr txBox="1">
            <a:spLocks/>
          </p:cNvSpPr>
          <p:nvPr/>
        </p:nvSpPr>
        <p:spPr>
          <a:xfrm>
            <a:off x="1280615" y="1652381"/>
            <a:ext cx="6582769" cy="199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#2. </a:t>
            </a:r>
            <a:r>
              <a:rPr lang="ko-KR" altLang="en-US" sz="44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아무튼 출근 준비</a:t>
            </a:r>
            <a:r>
              <a:rPr lang="en-US" altLang="ko-KR" sz="44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9749444-1365-4716-8330-261128A54ABF}"/>
              </a:ext>
            </a:extLst>
          </p:cNvPr>
          <p:cNvSpPr/>
          <p:nvPr/>
        </p:nvSpPr>
        <p:spPr>
          <a:xfrm>
            <a:off x="401177" y="1718428"/>
            <a:ext cx="4170822" cy="532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다음 시간에는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2442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"/>
          <p:cNvSpPr txBox="1">
            <a:spLocks noGrp="1"/>
          </p:cNvSpPr>
          <p:nvPr>
            <p:ph type="ctrTitle"/>
          </p:nvPr>
        </p:nvSpPr>
        <p:spPr>
          <a:xfrm>
            <a:off x="1170014" y="2011599"/>
            <a:ext cx="6131638" cy="21402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#2.</a:t>
            </a:r>
            <a:br>
              <a:rPr lang="en-US" altLang="ko-KR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</a:br>
            <a:r>
              <a:rPr lang="ko-KR" altLang="en-US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아무튼 출근 준비</a:t>
            </a:r>
            <a:r>
              <a:rPr lang="en-US" altLang="ko-KR" sz="5000" b="1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  <a:endParaRPr sz="5000" b="1" dirty="0">
              <a:solidFill>
                <a:schemeClr val="accent3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"/>
          </p:nvPr>
        </p:nvSpPr>
        <p:spPr>
          <a:xfrm>
            <a:off x="1170014" y="3794613"/>
            <a:ext cx="5332386" cy="524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</a:rPr>
              <a:t>에버랜드 현장체험학습 사전 수업 </a:t>
            </a:r>
            <a:r>
              <a:rPr lang="en-US" altLang="ko-KR" sz="2400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</a:rPr>
              <a:t>2</a:t>
            </a:r>
            <a:r>
              <a:rPr lang="ko-KR" altLang="en-US" sz="2400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</a:rPr>
              <a:t>탄</a:t>
            </a:r>
            <a:endParaRPr sz="2400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</a:endParaRPr>
          </a:p>
        </p:txBody>
      </p:sp>
      <p:sp>
        <p:nvSpPr>
          <p:cNvPr id="422" name="Google Shape;422;p15"/>
          <p:cNvSpPr txBox="1"/>
          <p:nvPr/>
        </p:nvSpPr>
        <p:spPr>
          <a:xfrm>
            <a:off x="6846092" y="888782"/>
            <a:ext cx="2125392" cy="51703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b="1" dirty="0">
                <a:solidFill>
                  <a:srgbClr val="191919"/>
                </a:solidFill>
                <a:latin typeface="상주다정다감체" panose="020B0600000101010101" pitchFamily="50" charset="-127"/>
                <a:ea typeface="상주다정다감체" panose="020B0600000101010101" pitchFamily="50" charset="-127"/>
                <a:sym typeface="Montserrat"/>
              </a:rPr>
              <a:t>에버랜드 </a:t>
            </a:r>
            <a:r>
              <a:rPr lang="en-US" altLang="ko-KR" sz="2400" b="1" dirty="0">
                <a:solidFill>
                  <a:srgbClr val="191919"/>
                </a:solidFill>
                <a:latin typeface="상주다정다감체" panose="020B0600000101010101" pitchFamily="50" charset="-127"/>
                <a:ea typeface="상주다정다감체" panose="020B0600000101010101" pitchFamily="50" charset="-127"/>
                <a:sym typeface="Montserrat"/>
              </a:rPr>
              <a:t>2</a:t>
            </a:r>
            <a:r>
              <a:rPr lang="ko-KR" altLang="en-US" sz="2400" b="1" dirty="0">
                <a:solidFill>
                  <a:srgbClr val="191919"/>
                </a:solidFill>
                <a:latin typeface="상주다정다감체" panose="020B0600000101010101" pitchFamily="50" charset="-127"/>
                <a:ea typeface="상주다정다감체" panose="020B0600000101010101" pitchFamily="50" charset="-127"/>
                <a:sym typeface="Montserrat"/>
              </a:rPr>
              <a:t>탄</a:t>
            </a:r>
            <a:endParaRPr sz="400" b="1" dirty="0">
              <a:latin typeface="상주다정다감체" panose="020B0600000101010101" pitchFamily="50" charset="-127"/>
              <a:ea typeface="상주다정다감체" panose="020B0600000101010101" pitchFamily="50" charset="-127"/>
            </a:endParaRPr>
          </a:p>
        </p:txBody>
      </p:sp>
      <p:pic>
        <p:nvPicPr>
          <p:cNvPr id="423" name="Google Shape;423;p15"/>
          <p:cNvPicPr preferRelativeResize="0"/>
          <p:nvPr/>
        </p:nvPicPr>
        <p:blipFill rotWithShape="1">
          <a:blip r:embed="rId3">
            <a:alphaModFix/>
          </a:blip>
          <a:srcRect l="19719" t="14663" r="10965" b="14670"/>
          <a:stretch/>
        </p:blipFill>
        <p:spPr>
          <a:xfrm>
            <a:off x="7603126" y="3716992"/>
            <a:ext cx="1368358" cy="139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3446" y="-107930"/>
            <a:ext cx="1994424" cy="199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2550" y="3889528"/>
            <a:ext cx="524923" cy="52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6881" y="2600157"/>
            <a:ext cx="500849" cy="5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5"/>
          <p:cNvPicPr preferRelativeResize="0"/>
          <p:nvPr/>
        </p:nvPicPr>
        <p:blipFill rotWithShape="1">
          <a:blip r:embed="rId7">
            <a:alphaModFix/>
          </a:blip>
          <a:srcRect l="4808" r="4808"/>
          <a:stretch/>
        </p:blipFill>
        <p:spPr>
          <a:xfrm rot="964701">
            <a:off x="-42744" y="4087015"/>
            <a:ext cx="1354726" cy="108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B661E7B-C0FB-41BD-9F8A-DB7FA3F2D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625" y="981016"/>
            <a:ext cx="2808335" cy="1214108"/>
          </a:xfrm>
          <a:prstGeom prst="rect">
            <a:avLst/>
          </a:prstGeom>
          <a:ln w="38100">
            <a:solidFill>
              <a:srgbClr val="1A1F46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6"/>
          <p:cNvPicPr preferRelativeResize="0"/>
          <p:nvPr/>
        </p:nvPicPr>
        <p:blipFill rotWithShape="1">
          <a:blip r:embed="rId3">
            <a:alphaModFix/>
          </a:blip>
          <a:srcRect l="10131" r="5508"/>
          <a:stretch/>
        </p:blipFill>
        <p:spPr>
          <a:xfrm rot="611688">
            <a:off x="7179265" y="3552870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401515" y="38040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387915" y="36676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20;p15">
            <a:extLst>
              <a:ext uri="{FF2B5EF4-FFF2-40B4-BE49-F238E27FC236}">
                <a16:creationId xmlns:a16="http://schemas.microsoft.com/office/drawing/2014/main" id="{5FD1FA7B-6EBB-4464-AD55-0AF3CB5508F0}"/>
              </a:ext>
            </a:extLst>
          </p:cNvPr>
          <p:cNvSpPr txBox="1">
            <a:spLocks/>
          </p:cNvSpPr>
          <p:nvPr/>
        </p:nvSpPr>
        <p:spPr>
          <a:xfrm>
            <a:off x="1010194" y="58286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 err="1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모둠별로</a:t>
            </a:r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 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6</a:t>
            </a:r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가지 직업 중 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1</a:t>
            </a:r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가지를 선택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A22D09F-BD34-48EE-B7CB-B13937973B43}"/>
              </a:ext>
            </a:extLst>
          </p:cNvPr>
          <p:cNvGrpSpPr/>
          <p:nvPr/>
        </p:nvGrpSpPr>
        <p:grpSpPr>
          <a:xfrm>
            <a:off x="3086202" y="2199663"/>
            <a:ext cx="1497032" cy="1406742"/>
            <a:chOff x="1652208" y="305886"/>
            <a:chExt cx="1497032" cy="1406742"/>
          </a:xfrm>
          <a:solidFill>
            <a:srgbClr val="CCFF99"/>
          </a:solidFill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1B53FE1F-C0B9-4261-A5F7-F4E6097AFD6C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grpFill/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F033E87-D94C-40A5-8484-BD7FBC6F9AF7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동물원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수의사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A03F9C0-F618-4232-80F1-C2F3B918D0F0}"/>
              </a:ext>
            </a:extLst>
          </p:cNvPr>
          <p:cNvGrpSpPr/>
          <p:nvPr/>
        </p:nvGrpSpPr>
        <p:grpSpPr>
          <a:xfrm>
            <a:off x="920564" y="2199663"/>
            <a:ext cx="1497032" cy="1406742"/>
            <a:chOff x="1652208" y="305886"/>
            <a:chExt cx="1497032" cy="1406742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B5E99905-84B2-4DE9-8D85-7C2B51867FBD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EAEA2E7-8887-4D44-A91E-A0311CC1AB21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식물학자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5C0CA1E-BBAE-4C65-92C2-1F724A613289}"/>
              </a:ext>
            </a:extLst>
          </p:cNvPr>
          <p:cNvGrpSpPr/>
          <p:nvPr/>
        </p:nvGrpSpPr>
        <p:grpSpPr>
          <a:xfrm>
            <a:off x="1986337" y="3263740"/>
            <a:ext cx="1497032" cy="1406742"/>
            <a:chOff x="1652208" y="305886"/>
            <a:chExt cx="1497032" cy="1406742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61512874-C708-4D58-8F02-1B9F6BE4F6E5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2CF5250-896C-422D-A45B-C441DE102FA4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응급구조사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94E3CC8-8C79-4885-A0E7-0DB5739FD6C8}"/>
              </a:ext>
            </a:extLst>
          </p:cNvPr>
          <p:cNvGrpSpPr/>
          <p:nvPr/>
        </p:nvGrpSpPr>
        <p:grpSpPr>
          <a:xfrm>
            <a:off x="5342130" y="2213517"/>
            <a:ext cx="1497032" cy="1406742"/>
            <a:chOff x="1652208" y="305886"/>
            <a:chExt cx="1497032" cy="1406742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368DF5E4-6E34-4049-A537-50B2D4DCD65F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5A00CD23-8EC3-4E25-923E-ADAA9BB4C179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err="1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어트랙스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엔지니어 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5815E30-46EF-44C4-894F-7EE345F214E0}"/>
              </a:ext>
            </a:extLst>
          </p:cNvPr>
          <p:cNvGrpSpPr/>
          <p:nvPr/>
        </p:nvGrpSpPr>
        <p:grpSpPr>
          <a:xfrm>
            <a:off x="6440339" y="3263740"/>
            <a:ext cx="1497032" cy="1406742"/>
            <a:chOff x="1652208" y="305886"/>
            <a:chExt cx="1497032" cy="1406742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C288C5A7-6078-4C03-A42F-29394BDD8D14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65B3D885-6AFF-474F-B6A6-E88DB8EEACEB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상품 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디자이너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376ADEC6-8185-48E5-B80F-34F0288CE50F}"/>
              </a:ext>
            </a:extLst>
          </p:cNvPr>
          <p:cNvGrpSpPr/>
          <p:nvPr/>
        </p:nvGrpSpPr>
        <p:grpSpPr>
          <a:xfrm>
            <a:off x="4168193" y="3266082"/>
            <a:ext cx="1497032" cy="1406742"/>
            <a:chOff x="1652208" y="305886"/>
            <a:chExt cx="1497032" cy="1406742"/>
          </a:xfrm>
          <a:solidFill>
            <a:srgbClr val="CCFF99"/>
          </a:solidFill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0C173224-E8B2-46AD-88F9-C76C2AE30886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grpFill/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3A3B0CDB-189D-4172-86F9-72E5C513129B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퍼레이드 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연기자</a:t>
              </a: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4200233-4E2C-4AF9-B7D4-C92A2BB43E99}"/>
              </a:ext>
            </a:extLst>
          </p:cNvPr>
          <p:cNvSpPr/>
          <p:nvPr/>
        </p:nvSpPr>
        <p:spPr>
          <a:xfrm>
            <a:off x="2074841" y="1370445"/>
            <a:ext cx="5225845" cy="4079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선택이 끝나면 선생님이 주는 미션 확인</a:t>
            </a:r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^^!</a:t>
            </a:r>
            <a:endParaRPr lang="ko-KR" altLang="en-US" sz="20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6"/>
          <p:cNvPicPr preferRelativeResize="0"/>
          <p:nvPr/>
        </p:nvPicPr>
        <p:blipFill rotWithShape="1">
          <a:blip r:embed="rId4">
            <a:alphaModFix/>
          </a:blip>
          <a:srcRect l="10131" r="5508"/>
          <a:stretch/>
        </p:blipFill>
        <p:spPr>
          <a:xfrm rot="611688">
            <a:off x="7179265" y="3552870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5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5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5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5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6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5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6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20;p15">
            <a:extLst>
              <a:ext uri="{FF2B5EF4-FFF2-40B4-BE49-F238E27FC236}">
                <a16:creationId xmlns:a16="http://schemas.microsoft.com/office/drawing/2014/main" id="{5FD1FA7B-6EBB-4464-AD55-0AF3CB5508F0}"/>
              </a:ext>
            </a:extLst>
          </p:cNvPr>
          <p:cNvSpPr txBox="1">
            <a:spLocks/>
          </p:cNvSpPr>
          <p:nvPr/>
        </p:nvSpPr>
        <p:spPr>
          <a:xfrm>
            <a:off x="1010194" y="58286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선생님이 준비한 이야기를 읽어 봅시다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. 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EEBB7D7-3148-4794-91C8-0750CB8D5169}"/>
              </a:ext>
            </a:extLst>
          </p:cNvPr>
          <p:cNvGrpSpPr/>
          <p:nvPr/>
        </p:nvGrpSpPr>
        <p:grpSpPr>
          <a:xfrm>
            <a:off x="3201108" y="1383717"/>
            <a:ext cx="2735038" cy="3440920"/>
            <a:chOff x="3131370" y="984073"/>
            <a:chExt cx="3082719" cy="3896119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A8C182E-B371-4127-95B6-57A433520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1370" y="984073"/>
              <a:ext cx="3082719" cy="38961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26057FAB-9C11-415E-823C-31D6F5E24CA8}"/>
                </a:ext>
              </a:extLst>
            </p:cNvPr>
            <p:cNvSpPr/>
            <p:nvPr/>
          </p:nvSpPr>
          <p:spPr>
            <a:xfrm>
              <a:off x="5773646" y="4686898"/>
              <a:ext cx="335120" cy="134049"/>
            </a:xfrm>
            <a:prstGeom prst="rect">
              <a:avLst/>
            </a:prstGeom>
            <a:solidFill>
              <a:srgbClr val="C0B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3F2DB42-2630-4868-A30E-DC8766719FA5}"/>
              </a:ext>
            </a:extLst>
          </p:cNvPr>
          <p:cNvSpPr/>
          <p:nvPr/>
        </p:nvSpPr>
        <p:spPr>
          <a:xfrm>
            <a:off x="1887125" y="1807522"/>
            <a:ext cx="5562206" cy="5419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1. 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이 이야기의 </a:t>
            </a:r>
            <a:r>
              <a:rPr lang="ko-KR" altLang="en-US" sz="28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줄거리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는 무엇인가요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?</a:t>
            </a:r>
            <a:endParaRPr lang="ko-KR" altLang="en-US" sz="28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C7A26FB-3314-44AF-A103-92D37489B6B6}"/>
              </a:ext>
            </a:extLst>
          </p:cNvPr>
          <p:cNvSpPr/>
          <p:nvPr/>
        </p:nvSpPr>
        <p:spPr>
          <a:xfrm>
            <a:off x="1887125" y="2683765"/>
            <a:ext cx="5562206" cy="5419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2. 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여러분의 </a:t>
            </a:r>
            <a:r>
              <a:rPr lang="ko-KR" altLang="en-US" sz="28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미래의 꿈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은 무엇인가요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?</a:t>
            </a:r>
            <a:endParaRPr lang="ko-KR" altLang="en-US" sz="28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74D40AEE-A49A-45AA-9F60-601627E7A66E}"/>
              </a:ext>
            </a:extLst>
          </p:cNvPr>
          <p:cNvSpPr/>
          <p:nvPr/>
        </p:nvSpPr>
        <p:spPr>
          <a:xfrm>
            <a:off x="196313" y="3703128"/>
            <a:ext cx="1761606" cy="1273322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온라인 미디어 1" title="&quot;꿈을 가지라우!&quot;">
            <a:hlinkClick r:id="" action="ppaction://media"/>
            <a:extLst>
              <a:ext uri="{FF2B5EF4-FFF2-40B4-BE49-F238E27FC236}">
                <a16:creationId xmlns:a16="http://schemas.microsoft.com/office/drawing/2014/main" id="{6F6CB738-980A-407C-9682-B68C2860E2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29884" y="3712804"/>
            <a:ext cx="1698023" cy="1037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420;p15">
            <a:extLst>
              <a:ext uri="{FF2B5EF4-FFF2-40B4-BE49-F238E27FC236}">
                <a16:creationId xmlns:a16="http://schemas.microsoft.com/office/drawing/2014/main" id="{6CE99FBD-4B3D-4048-9C8D-E689FCAE5D20}"/>
              </a:ext>
            </a:extLst>
          </p:cNvPr>
          <p:cNvSpPr txBox="1">
            <a:spLocks/>
          </p:cNvSpPr>
          <p:nvPr/>
        </p:nvSpPr>
        <p:spPr>
          <a:xfrm>
            <a:off x="828647" y="57661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활동 미션 공개</a:t>
            </a:r>
            <a:endParaRPr lang="en-US" altLang="ko-KR" sz="32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CB4A3F2-BEF9-413F-95D9-07B19F78A407}"/>
              </a:ext>
            </a:extLst>
          </p:cNvPr>
          <p:cNvSpPr/>
          <p:nvPr/>
        </p:nvSpPr>
        <p:spPr>
          <a:xfrm>
            <a:off x="1157513" y="1369223"/>
            <a:ext cx="2622949" cy="50170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동물원 수의사 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ACF075A5-612C-4275-89A0-BC59ED3F19FE}"/>
              </a:ext>
            </a:extLst>
          </p:cNvPr>
          <p:cNvSpPr/>
          <p:nvPr/>
        </p:nvSpPr>
        <p:spPr>
          <a:xfrm>
            <a:off x="5473050" y="1369223"/>
            <a:ext cx="2622949" cy="50170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응급구조사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EE82B86-B3E3-4013-9D74-3F4747C0C581}"/>
              </a:ext>
            </a:extLst>
          </p:cNvPr>
          <p:cNvSpPr/>
          <p:nvPr/>
        </p:nvSpPr>
        <p:spPr>
          <a:xfrm>
            <a:off x="1118808" y="3862115"/>
            <a:ext cx="2622949" cy="962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 건강 관리 </a:t>
            </a:r>
            <a:endParaRPr lang="en-US" altLang="ko-KR" sz="24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수첩 만들기 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2A3A23FC-89CF-4D23-B277-122C3AA95F90}"/>
              </a:ext>
            </a:extLst>
          </p:cNvPr>
          <p:cNvSpPr/>
          <p:nvPr/>
        </p:nvSpPr>
        <p:spPr>
          <a:xfrm>
            <a:off x="5574903" y="3862115"/>
            <a:ext cx="2622949" cy="962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응급처치 키트 만들기</a:t>
            </a:r>
          </a:p>
        </p:txBody>
      </p:sp>
      <p:sp>
        <p:nvSpPr>
          <p:cNvPr id="46" name="Freeform 22">
            <a:extLst>
              <a:ext uri="{FF2B5EF4-FFF2-40B4-BE49-F238E27FC236}">
                <a16:creationId xmlns:a16="http://schemas.microsoft.com/office/drawing/2014/main" id="{B080E7F0-D90E-41D6-A067-EA27DF0DEECB}"/>
              </a:ext>
            </a:extLst>
          </p:cNvPr>
          <p:cNvSpPr/>
          <p:nvPr/>
        </p:nvSpPr>
        <p:spPr>
          <a:xfrm>
            <a:off x="5923652" y="2146004"/>
            <a:ext cx="1855137" cy="1843543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80" y="0"/>
                </a:lnTo>
                <a:lnTo>
                  <a:pt x="41406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1">
            <a:extLst>
              <a:ext uri="{FF2B5EF4-FFF2-40B4-BE49-F238E27FC236}">
                <a16:creationId xmlns:a16="http://schemas.microsoft.com/office/drawing/2014/main" id="{EF1F71EA-A7FE-4AC7-9F9C-8EB72503E39D}"/>
              </a:ext>
            </a:extLst>
          </p:cNvPr>
          <p:cNvSpPr/>
          <p:nvPr/>
        </p:nvSpPr>
        <p:spPr>
          <a:xfrm>
            <a:off x="7205819" y="3358550"/>
            <a:ext cx="819373" cy="697491"/>
          </a:xfrm>
          <a:custGeom>
            <a:avLst/>
            <a:gdLst/>
            <a:ahLst/>
            <a:cxnLst/>
            <a:rect l="l" t="t" r="r" b="b"/>
            <a:pathLst>
              <a:path w="4833833" h="4114800">
                <a:moveTo>
                  <a:pt x="0" y="0"/>
                </a:moveTo>
                <a:lnTo>
                  <a:pt x="4833833" y="0"/>
                </a:lnTo>
                <a:lnTo>
                  <a:pt x="48338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BE89BA06-0245-4579-A6E4-576FC298F6E7}"/>
              </a:ext>
            </a:extLst>
          </p:cNvPr>
          <p:cNvSpPr/>
          <p:nvPr/>
        </p:nvSpPr>
        <p:spPr>
          <a:xfrm>
            <a:off x="5994380" y="648917"/>
            <a:ext cx="662840" cy="445008"/>
          </a:xfrm>
          <a:custGeom>
            <a:avLst/>
            <a:gdLst/>
            <a:ahLst/>
            <a:cxnLst/>
            <a:rect l="l" t="t" r="r" b="b"/>
            <a:pathLst>
              <a:path w="3367381" h="2260747">
                <a:moveTo>
                  <a:pt x="0" y="0"/>
                </a:moveTo>
                <a:lnTo>
                  <a:pt x="3367380" y="0"/>
                </a:lnTo>
                <a:lnTo>
                  <a:pt x="3367380" y="2260746"/>
                </a:lnTo>
                <a:lnTo>
                  <a:pt x="0" y="2260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FA5E9B15-960B-492B-BCF9-C0617AEA307E}"/>
              </a:ext>
            </a:extLst>
          </p:cNvPr>
          <p:cNvSpPr/>
          <p:nvPr/>
        </p:nvSpPr>
        <p:spPr>
          <a:xfrm flipH="1">
            <a:off x="2486781" y="648917"/>
            <a:ext cx="662840" cy="445008"/>
          </a:xfrm>
          <a:custGeom>
            <a:avLst/>
            <a:gdLst/>
            <a:ahLst/>
            <a:cxnLst/>
            <a:rect l="l" t="t" r="r" b="b"/>
            <a:pathLst>
              <a:path w="3367381" h="2260747">
                <a:moveTo>
                  <a:pt x="0" y="0"/>
                </a:moveTo>
                <a:lnTo>
                  <a:pt x="3367380" y="0"/>
                </a:lnTo>
                <a:lnTo>
                  <a:pt x="3367380" y="2260746"/>
                </a:lnTo>
                <a:lnTo>
                  <a:pt x="0" y="2260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548F5093-792E-4300-87FF-504E77FB0FFE}"/>
              </a:ext>
            </a:extLst>
          </p:cNvPr>
          <p:cNvSpPr/>
          <p:nvPr/>
        </p:nvSpPr>
        <p:spPr>
          <a:xfrm>
            <a:off x="1178987" y="1921438"/>
            <a:ext cx="2615587" cy="1942074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7">
            <a:extLst>
              <a:ext uri="{FF2B5EF4-FFF2-40B4-BE49-F238E27FC236}">
                <a16:creationId xmlns:a16="http://schemas.microsoft.com/office/drawing/2014/main" id="{D811C0C9-EEA2-4AE3-B7CB-BA769A873F5B}"/>
              </a:ext>
            </a:extLst>
          </p:cNvPr>
          <p:cNvSpPr/>
          <p:nvPr/>
        </p:nvSpPr>
        <p:spPr>
          <a:xfrm flipH="1">
            <a:off x="3285533" y="2409973"/>
            <a:ext cx="800212" cy="80021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CB973B89-B351-4894-92BF-1E6F23FD2D8B}"/>
              </a:ext>
            </a:extLst>
          </p:cNvPr>
          <p:cNvSpPr/>
          <p:nvPr/>
        </p:nvSpPr>
        <p:spPr>
          <a:xfrm>
            <a:off x="1447626" y="2450476"/>
            <a:ext cx="807012" cy="831192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6" y="0"/>
                </a:lnTo>
                <a:lnTo>
                  <a:pt x="399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4">
            <a:extLst>
              <a:ext uri="{FF2B5EF4-FFF2-40B4-BE49-F238E27FC236}">
                <a16:creationId xmlns:a16="http://schemas.microsoft.com/office/drawing/2014/main" id="{1CE777E7-0A7B-4551-93D0-9AEAEE538D79}"/>
              </a:ext>
            </a:extLst>
          </p:cNvPr>
          <p:cNvSpPr/>
          <p:nvPr/>
        </p:nvSpPr>
        <p:spPr>
          <a:xfrm>
            <a:off x="2704036" y="2450476"/>
            <a:ext cx="532211" cy="482316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8" y="0"/>
                </a:lnTo>
                <a:lnTo>
                  <a:pt x="4540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B6727F5A-A75A-40BE-8AE8-14547373DC42}"/>
              </a:ext>
            </a:extLst>
          </p:cNvPr>
          <p:cNvSpPr/>
          <p:nvPr/>
        </p:nvSpPr>
        <p:spPr>
          <a:xfrm>
            <a:off x="2408129" y="3281668"/>
            <a:ext cx="723912" cy="438872"/>
          </a:xfrm>
          <a:custGeom>
            <a:avLst/>
            <a:gdLst/>
            <a:ahLst/>
            <a:cxnLst/>
            <a:rect l="l" t="t" r="r" b="b"/>
            <a:pathLst>
              <a:path w="6787299" h="4114800">
                <a:moveTo>
                  <a:pt x="0" y="0"/>
                </a:moveTo>
                <a:lnTo>
                  <a:pt x="6787299" y="0"/>
                </a:lnTo>
                <a:lnTo>
                  <a:pt x="6787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116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420;p15">
            <a:extLst>
              <a:ext uri="{FF2B5EF4-FFF2-40B4-BE49-F238E27FC236}">
                <a16:creationId xmlns:a16="http://schemas.microsoft.com/office/drawing/2014/main" id="{6CE99FBD-4B3D-4048-9C8D-E689FCAE5D20}"/>
              </a:ext>
            </a:extLst>
          </p:cNvPr>
          <p:cNvSpPr txBox="1">
            <a:spLocks/>
          </p:cNvSpPr>
          <p:nvPr/>
        </p:nvSpPr>
        <p:spPr>
          <a:xfrm>
            <a:off x="828647" y="57661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활동 미션 공개</a:t>
            </a:r>
            <a:endParaRPr lang="en-US" altLang="ko-KR" sz="32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CB4A3F2-BEF9-413F-95D9-07B19F78A407}"/>
              </a:ext>
            </a:extLst>
          </p:cNvPr>
          <p:cNvSpPr/>
          <p:nvPr/>
        </p:nvSpPr>
        <p:spPr>
          <a:xfrm>
            <a:off x="1157513" y="1369223"/>
            <a:ext cx="2622949" cy="50170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어트랙션</a:t>
            </a: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엔지니어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ACF075A5-612C-4275-89A0-BC59ED3F19FE}"/>
              </a:ext>
            </a:extLst>
          </p:cNvPr>
          <p:cNvSpPr/>
          <p:nvPr/>
        </p:nvSpPr>
        <p:spPr>
          <a:xfrm>
            <a:off x="5473050" y="1369223"/>
            <a:ext cx="2622949" cy="50170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식물학자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98C3400-E60F-4626-9586-D2E00519AAED}"/>
              </a:ext>
            </a:extLst>
          </p:cNvPr>
          <p:cNvSpPr/>
          <p:nvPr/>
        </p:nvSpPr>
        <p:spPr>
          <a:xfrm>
            <a:off x="1118808" y="3862115"/>
            <a:ext cx="2622949" cy="962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</a:t>
            </a:r>
            <a:r>
              <a:rPr lang="ko-KR" altLang="en-US" sz="24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어트랙션</a:t>
            </a:r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설계하기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21CB913-3263-4D3A-90E5-05C2FB64F612}"/>
              </a:ext>
            </a:extLst>
          </p:cNvPr>
          <p:cNvSpPr/>
          <p:nvPr/>
        </p:nvSpPr>
        <p:spPr>
          <a:xfrm>
            <a:off x="5574903" y="3862115"/>
            <a:ext cx="2622949" cy="962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식물 도감 제작 및 </a:t>
            </a:r>
            <a:endParaRPr lang="en-US" altLang="ko-KR" sz="24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24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포시즌즈</a:t>
            </a:r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가든 꾸미기 </a:t>
            </a:r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89E50FAA-3961-4C39-83DE-CA080910381E}"/>
              </a:ext>
            </a:extLst>
          </p:cNvPr>
          <p:cNvSpPr/>
          <p:nvPr/>
        </p:nvSpPr>
        <p:spPr>
          <a:xfrm>
            <a:off x="1314782" y="2026728"/>
            <a:ext cx="2231000" cy="1815476"/>
          </a:xfrm>
          <a:custGeom>
            <a:avLst/>
            <a:gdLst/>
            <a:ahLst/>
            <a:cxnLst/>
            <a:rect l="l" t="t" r="r" b="b"/>
            <a:pathLst>
              <a:path w="5056590" h="4114800">
                <a:moveTo>
                  <a:pt x="0" y="0"/>
                </a:moveTo>
                <a:lnTo>
                  <a:pt x="5056590" y="0"/>
                </a:lnTo>
                <a:lnTo>
                  <a:pt x="50565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76B119C1-BE25-499F-9FD4-0F8CC51EAAA1}"/>
              </a:ext>
            </a:extLst>
          </p:cNvPr>
          <p:cNvSpPr/>
          <p:nvPr/>
        </p:nvSpPr>
        <p:spPr>
          <a:xfrm>
            <a:off x="6711935" y="2265151"/>
            <a:ext cx="1164120" cy="1330904"/>
          </a:xfrm>
          <a:custGeom>
            <a:avLst/>
            <a:gdLst/>
            <a:ahLst/>
            <a:cxnLst/>
            <a:rect l="l" t="t" r="r" b="b"/>
            <a:pathLst>
              <a:path w="3599150" h="4114800">
                <a:moveTo>
                  <a:pt x="0" y="0"/>
                </a:moveTo>
                <a:lnTo>
                  <a:pt x="3599150" y="0"/>
                </a:lnTo>
                <a:lnTo>
                  <a:pt x="3599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92A2A8C7-65C9-4E77-A60E-2395C7094A15}"/>
              </a:ext>
            </a:extLst>
          </p:cNvPr>
          <p:cNvSpPr/>
          <p:nvPr/>
        </p:nvSpPr>
        <p:spPr>
          <a:xfrm>
            <a:off x="6103073" y="1995395"/>
            <a:ext cx="750855" cy="160066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0" y="0"/>
                </a:moveTo>
                <a:lnTo>
                  <a:pt x="1930215" y="0"/>
                </a:lnTo>
                <a:lnTo>
                  <a:pt x="1930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BA9D392-3D4E-4114-B212-64A3D16825E6}"/>
              </a:ext>
            </a:extLst>
          </p:cNvPr>
          <p:cNvSpPr/>
          <p:nvPr/>
        </p:nvSpPr>
        <p:spPr>
          <a:xfrm>
            <a:off x="5994380" y="648917"/>
            <a:ext cx="662840" cy="445008"/>
          </a:xfrm>
          <a:custGeom>
            <a:avLst/>
            <a:gdLst/>
            <a:ahLst/>
            <a:cxnLst/>
            <a:rect l="l" t="t" r="r" b="b"/>
            <a:pathLst>
              <a:path w="3367381" h="2260747">
                <a:moveTo>
                  <a:pt x="0" y="0"/>
                </a:moveTo>
                <a:lnTo>
                  <a:pt x="3367380" y="0"/>
                </a:lnTo>
                <a:lnTo>
                  <a:pt x="3367380" y="2260746"/>
                </a:lnTo>
                <a:lnTo>
                  <a:pt x="0" y="22607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85C1FDC9-7D42-4DB5-B634-02D161A0410A}"/>
              </a:ext>
            </a:extLst>
          </p:cNvPr>
          <p:cNvSpPr/>
          <p:nvPr/>
        </p:nvSpPr>
        <p:spPr>
          <a:xfrm flipH="1">
            <a:off x="2486781" y="648917"/>
            <a:ext cx="662840" cy="445008"/>
          </a:xfrm>
          <a:custGeom>
            <a:avLst/>
            <a:gdLst/>
            <a:ahLst/>
            <a:cxnLst/>
            <a:rect l="l" t="t" r="r" b="b"/>
            <a:pathLst>
              <a:path w="3367381" h="2260747">
                <a:moveTo>
                  <a:pt x="0" y="0"/>
                </a:moveTo>
                <a:lnTo>
                  <a:pt x="3367380" y="0"/>
                </a:lnTo>
                <a:lnTo>
                  <a:pt x="3367380" y="2260746"/>
                </a:lnTo>
                <a:lnTo>
                  <a:pt x="0" y="22607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43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420;p15">
            <a:extLst>
              <a:ext uri="{FF2B5EF4-FFF2-40B4-BE49-F238E27FC236}">
                <a16:creationId xmlns:a16="http://schemas.microsoft.com/office/drawing/2014/main" id="{6CE99FBD-4B3D-4048-9C8D-E689FCAE5D20}"/>
              </a:ext>
            </a:extLst>
          </p:cNvPr>
          <p:cNvSpPr txBox="1">
            <a:spLocks/>
          </p:cNvSpPr>
          <p:nvPr/>
        </p:nvSpPr>
        <p:spPr>
          <a:xfrm>
            <a:off x="828647" y="57661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활동 미션 공개</a:t>
            </a:r>
            <a:endParaRPr lang="en-US" altLang="ko-KR" sz="32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CB4A3F2-BEF9-413F-95D9-07B19F78A407}"/>
              </a:ext>
            </a:extLst>
          </p:cNvPr>
          <p:cNvSpPr/>
          <p:nvPr/>
        </p:nvSpPr>
        <p:spPr>
          <a:xfrm>
            <a:off x="1157513" y="1369223"/>
            <a:ext cx="2622949" cy="50170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퍼레이드 연기자 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ACF075A5-612C-4275-89A0-BC59ED3F19FE}"/>
              </a:ext>
            </a:extLst>
          </p:cNvPr>
          <p:cNvSpPr/>
          <p:nvPr/>
        </p:nvSpPr>
        <p:spPr>
          <a:xfrm>
            <a:off x="5473050" y="1369223"/>
            <a:ext cx="2622949" cy="50170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상품 디자이너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74D06ED-71E0-410A-A936-8030873AFD9A}"/>
              </a:ext>
            </a:extLst>
          </p:cNvPr>
          <p:cNvSpPr/>
          <p:nvPr/>
        </p:nvSpPr>
        <p:spPr>
          <a:xfrm>
            <a:off x="1118808" y="3862115"/>
            <a:ext cx="2622949" cy="962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퍼레이드 스토리라인 설정하기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3B5D1F4-ABF9-4210-B909-7FF43F72C79A}"/>
              </a:ext>
            </a:extLst>
          </p:cNvPr>
          <p:cNvSpPr/>
          <p:nvPr/>
        </p:nvSpPr>
        <p:spPr>
          <a:xfrm>
            <a:off x="5574903" y="3862115"/>
            <a:ext cx="2622949" cy="962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상품 디자인하기</a:t>
            </a: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600E1096-A97E-4A83-A8FE-D9B35E7C2658}"/>
              </a:ext>
            </a:extLst>
          </p:cNvPr>
          <p:cNvSpPr/>
          <p:nvPr/>
        </p:nvSpPr>
        <p:spPr>
          <a:xfrm rot="21044894">
            <a:off x="5803854" y="2035863"/>
            <a:ext cx="1300364" cy="1534353"/>
          </a:xfrm>
          <a:custGeom>
            <a:avLst/>
            <a:gdLst/>
            <a:ahLst/>
            <a:cxnLst/>
            <a:rect l="l" t="t" r="r" b="b"/>
            <a:pathLst>
              <a:path w="3487293" h="4114800">
                <a:moveTo>
                  <a:pt x="0" y="0"/>
                </a:moveTo>
                <a:lnTo>
                  <a:pt x="3487293" y="0"/>
                </a:lnTo>
                <a:lnTo>
                  <a:pt x="34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A82CA1CD-E0C3-4AA7-9CCC-D0F7B86A4852}"/>
              </a:ext>
            </a:extLst>
          </p:cNvPr>
          <p:cNvSpPr/>
          <p:nvPr/>
        </p:nvSpPr>
        <p:spPr>
          <a:xfrm rot="900000">
            <a:off x="6768193" y="2484297"/>
            <a:ext cx="1203471" cy="1119228"/>
          </a:xfrm>
          <a:custGeom>
            <a:avLst/>
            <a:gdLst/>
            <a:ahLst/>
            <a:cxnLst/>
            <a:rect l="l" t="t" r="r" b="b"/>
            <a:pathLst>
              <a:path w="4424516" h="4114800">
                <a:moveTo>
                  <a:pt x="0" y="0"/>
                </a:moveTo>
                <a:lnTo>
                  <a:pt x="4424516" y="0"/>
                </a:lnTo>
                <a:lnTo>
                  <a:pt x="44245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5FEDDF74-5CA5-4464-851C-543C64D7197C}"/>
              </a:ext>
            </a:extLst>
          </p:cNvPr>
          <p:cNvSpPr/>
          <p:nvPr/>
        </p:nvSpPr>
        <p:spPr>
          <a:xfrm>
            <a:off x="6329041" y="2917949"/>
            <a:ext cx="986823" cy="883207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B35348C8-46F2-4BCD-8D3A-6E6BC3DAC707}"/>
              </a:ext>
            </a:extLst>
          </p:cNvPr>
          <p:cNvSpPr/>
          <p:nvPr/>
        </p:nvSpPr>
        <p:spPr>
          <a:xfrm>
            <a:off x="1566135" y="2224774"/>
            <a:ext cx="1766110" cy="1666766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A6C12DC8-5716-40A3-AA67-909ADF06B460}"/>
              </a:ext>
            </a:extLst>
          </p:cNvPr>
          <p:cNvSpPr/>
          <p:nvPr/>
        </p:nvSpPr>
        <p:spPr>
          <a:xfrm rot="214478">
            <a:off x="902752" y="1788907"/>
            <a:ext cx="3132470" cy="634325"/>
          </a:xfrm>
          <a:custGeom>
            <a:avLst/>
            <a:gdLst/>
            <a:ahLst/>
            <a:cxnLst/>
            <a:rect l="l" t="t" r="r" b="b"/>
            <a:pathLst>
              <a:path w="7315200" h="1481328">
                <a:moveTo>
                  <a:pt x="0" y="0"/>
                </a:moveTo>
                <a:lnTo>
                  <a:pt x="7315200" y="0"/>
                </a:lnTo>
                <a:lnTo>
                  <a:pt x="7315200" y="1481328"/>
                </a:lnTo>
                <a:lnTo>
                  <a:pt x="0" y="148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49379AC9-8E9D-47B7-8B2F-F4AC9AC6CA40}"/>
              </a:ext>
            </a:extLst>
          </p:cNvPr>
          <p:cNvSpPr/>
          <p:nvPr/>
        </p:nvSpPr>
        <p:spPr>
          <a:xfrm>
            <a:off x="2814960" y="2842916"/>
            <a:ext cx="895517" cy="1097111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599F317D-32A9-4E63-8511-F02A46E6947A}"/>
              </a:ext>
            </a:extLst>
          </p:cNvPr>
          <p:cNvSpPr/>
          <p:nvPr/>
        </p:nvSpPr>
        <p:spPr>
          <a:xfrm>
            <a:off x="5994380" y="648917"/>
            <a:ext cx="662840" cy="445008"/>
          </a:xfrm>
          <a:custGeom>
            <a:avLst/>
            <a:gdLst/>
            <a:ahLst/>
            <a:cxnLst/>
            <a:rect l="l" t="t" r="r" b="b"/>
            <a:pathLst>
              <a:path w="3367381" h="2260747">
                <a:moveTo>
                  <a:pt x="0" y="0"/>
                </a:moveTo>
                <a:lnTo>
                  <a:pt x="3367380" y="0"/>
                </a:lnTo>
                <a:lnTo>
                  <a:pt x="3367380" y="2260746"/>
                </a:lnTo>
                <a:lnTo>
                  <a:pt x="0" y="22607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E5DA2665-D4AD-4878-A1FE-9A06E2A42139}"/>
              </a:ext>
            </a:extLst>
          </p:cNvPr>
          <p:cNvSpPr/>
          <p:nvPr/>
        </p:nvSpPr>
        <p:spPr>
          <a:xfrm flipH="1">
            <a:off x="2486781" y="648917"/>
            <a:ext cx="662840" cy="445008"/>
          </a:xfrm>
          <a:custGeom>
            <a:avLst/>
            <a:gdLst/>
            <a:ahLst/>
            <a:cxnLst/>
            <a:rect l="l" t="t" r="r" b="b"/>
            <a:pathLst>
              <a:path w="3367381" h="2260747">
                <a:moveTo>
                  <a:pt x="0" y="0"/>
                </a:moveTo>
                <a:lnTo>
                  <a:pt x="3367380" y="0"/>
                </a:lnTo>
                <a:lnTo>
                  <a:pt x="3367380" y="2260746"/>
                </a:lnTo>
                <a:lnTo>
                  <a:pt x="0" y="22607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0385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401515" y="38040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387915" y="36676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20;p15">
            <a:extLst>
              <a:ext uri="{FF2B5EF4-FFF2-40B4-BE49-F238E27FC236}">
                <a16:creationId xmlns:a16="http://schemas.microsoft.com/office/drawing/2014/main" id="{5FD1FA7B-6EBB-4464-AD55-0AF3CB5508F0}"/>
              </a:ext>
            </a:extLst>
          </p:cNvPr>
          <p:cNvSpPr txBox="1">
            <a:spLocks/>
          </p:cNvSpPr>
          <p:nvPr/>
        </p:nvSpPr>
        <p:spPr>
          <a:xfrm>
            <a:off x="2462590" y="1406283"/>
            <a:ext cx="5843085" cy="181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직업을 선택했다면 </a:t>
            </a:r>
            <a:endParaRPr lang="en-US" altLang="ko-KR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조사 계획서</a:t>
            </a:r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를 작성해 보자</a:t>
            </a:r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46675F-CF6D-45EB-942D-AC3C9F37D30E}"/>
              </a:ext>
            </a:extLst>
          </p:cNvPr>
          <p:cNvSpPr/>
          <p:nvPr/>
        </p:nvSpPr>
        <p:spPr>
          <a:xfrm>
            <a:off x="6216006" y="3645449"/>
            <a:ext cx="2356152" cy="9360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직업 탐색하는 방법</a:t>
            </a:r>
            <a:r>
              <a:rPr lang="en-US" altLang="ko-KR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</a:t>
            </a:r>
          </a:p>
          <a:p>
            <a:pPr algn="ctr"/>
            <a:r>
              <a:rPr lang="ko-KR" altLang="en-US" sz="24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알아보기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6CE7AFE-D9BB-4F68-84BA-C2E9904F8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42" y="1177640"/>
            <a:ext cx="1867109" cy="2626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9BF98A37-59B0-4499-8B7D-912CD48974B1}"/>
              </a:ext>
            </a:extLst>
          </p:cNvPr>
          <p:cNvSpPr/>
          <p:nvPr/>
        </p:nvSpPr>
        <p:spPr>
          <a:xfrm>
            <a:off x="7947086" y="4207554"/>
            <a:ext cx="440829" cy="775084"/>
          </a:xfrm>
          <a:custGeom>
            <a:avLst/>
            <a:gdLst/>
            <a:ahLst/>
            <a:cxnLst/>
            <a:rect l="l" t="t" r="r" b="b"/>
            <a:pathLst>
              <a:path w="2340292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138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401515" y="38040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387915" y="36676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80FBBA5-87D7-4A54-9108-A6CF02CA8A58}"/>
              </a:ext>
            </a:extLst>
          </p:cNvPr>
          <p:cNvSpPr/>
          <p:nvPr/>
        </p:nvSpPr>
        <p:spPr>
          <a:xfrm>
            <a:off x="548203" y="1441487"/>
            <a:ext cx="3722914" cy="303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사이트</a:t>
            </a:r>
            <a:endParaRPr lang="en-US" altLang="ko-KR" sz="20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3" name="Google Shape;420;p15">
            <a:extLst>
              <a:ext uri="{FF2B5EF4-FFF2-40B4-BE49-F238E27FC236}">
                <a16:creationId xmlns:a16="http://schemas.microsoft.com/office/drawing/2014/main" id="{2B2256CC-27F7-4B83-8914-9BA109898D84}"/>
              </a:ext>
            </a:extLst>
          </p:cNvPr>
          <p:cNvSpPr txBox="1">
            <a:spLocks/>
          </p:cNvSpPr>
          <p:nvPr/>
        </p:nvSpPr>
        <p:spPr>
          <a:xfrm>
            <a:off x="828647" y="57661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직업 탐색하는 방법</a:t>
            </a:r>
            <a:endParaRPr lang="en-US" altLang="ko-KR" sz="32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BEA9A9C-0A37-4D56-B65B-3FCCE381C33A}"/>
              </a:ext>
            </a:extLst>
          </p:cNvPr>
          <p:cNvSpPr/>
          <p:nvPr/>
        </p:nvSpPr>
        <p:spPr>
          <a:xfrm>
            <a:off x="4592439" y="1441486"/>
            <a:ext cx="3722914" cy="303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유튜브</a:t>
            </a:r>
            <a:endParaRPr lang="en-US" altLang="ko-KR" sz="20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38C142E-C108-4A35-9D8C-12A85424476D}"/>
              </a:ext>
            </a:extLst>
          </p:cNvPr>
          <p:cNvSpPr/>
          <p:nvPr/>
        </p:nvSpPr>
        <p:spPr>
          <a:xfrm>
            <a:off x="4592439" y="3105389"/>
            <a:ext cx="3722914" cy="303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도서</a:t>
            </a:r>
            <a:endParaRPr lang="en-US" altLang="ko-KR" sz="20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BCAB6ED-76FA-45A4-8764-8581B74B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321" y="3537647"/>
            <a:ext cx="877125" cy="118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B0450DE-8CDD-4072-AF3A-7581AC8533A3}"/>
              </a:ext>
            </a:extLst>
          </p:cNvPr>
          <p:cNvSpPr/>
          <p:nvPr/>
        </p:nvSpPr>
        <p:spPr>
          <a:xfrm>
            <a:off x="4623246" y="3531587"/>
            <a:ext cx="1629394" cy="1063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&lt; Why? &gt;</a:t>
            </a:r>
          </a:p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동물의학</a:t>
            </a:r>
            <a:endParaRPr lang="en-US" altLang="ko-KR" sz="1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놀이기구</a:t>
            </a:r>
            <a:endParaRPr lang="en-US" altLang="ko-KR" sz="1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생활과학 등 </a:t>
            </a:r>
            <a:endParaRPr lang="en-US" altLang="ko-KR" sz="1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2E7B3F3-DF96-43B2-BB46-9F6D0EA52C9A}"/>
              </a:ext>
            </a:extLst>
          </p:cNvPr>
          <p:cNvSpPr/>
          <p:nvPr/>
        </p:nvSpPr>
        <p:spPr>
          <a:xfrm>
            <a:off x="-267943" y="4008043"/>
            <a:ext cx="3066749" cy="303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커리어넷</a:t>
            </a:r>
            <a:endParaRPr lang="en-US" altLang="ko-KR" sz="16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BA2C1D4-FE78-4265-839F-92F9B2646276}"/>
              </a:ext>
            </a:extLst>
          </p:cNvPr>
          <p:cNvSpPr/>
          <p:nvPr/>
        </p:nvSpPr>
        <p:spPr>
          <a:xfrm>
            <a:off x="4170759" y="2747401"/>
            <a:ext cx="2770154" cy="303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</a:t>
            </a:r>
            <a:endParaRPr lang="en-US" altLang="ko-KR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54306E8-8156-4A13-BFD9-8D85B7836D29}"/>
              </a:ext>
            </a:extLst>
          </p:cNvPr>
          <p:cNvSpPr/>
          <p:nvPr/>
        </p:nvSpPr>
        <p:spPr>
          <a:xfrm>
            <a:off x="5763018" y="2747400"/>
            <a:ext cx="3066749" cy="303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MBC </a:t>
            </a:r>
            <a:r>
              <a:rPr lang="ko-KR" altLang="en-US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아무튼 출근</a:t>
            </a:r>
            <a:r>
              <a:rPr lang="en-US" altLang="ko-KR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!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FC41B09-6CA4-4E44-A5B1-5695B4D370FF}"/>
              </a:ext>
            </a:extLst>
          </p:cNvPr>
          <p:cNvSpPr/>
          <p:nvPr/>
        </p:nvSpPr>
        <p:spPr>
          <a:xfrm>
            <a:off x="1936666" y="2302752"/>
            <a:ext cx="3066749" cy="65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</a:t>
            </a:r>
            <a:endParaRPr lang="en-US" altLang="ko-KR" sz="16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다이어리 </a:t>
            </a:r>
            <a:endParaRPr lang="en-US" altLang="ko-KR" sz="16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269A1F4-99CC-4396-81DA-FA0CD9F37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565" y="3531587"/>
            <a:ext cx="974818" cy="1227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BF7B6016-ECD8-4267-9FF9-447A82817DA5}"/>
              </a:ext>
            </a:extLst>
          </p:cNvPr>
          <p:cNvSpPr/>
          <p:nvPr/>
        </p:nvSpPr>
        <p:spPr>
          <a:xfrm>
            <a:off x="6482712" y="3507491"/>
            <a:ext cx="1524211" cy="40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밴드맨</a:t>
            </a:r>
            <a:r>
              <a:rPr lang="ko-KR" altLang="en-US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출동</a:t>
            </a:r>
            <a:r>
              <a:rPr lang="en-US" altLang="ko-KR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!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59353C6-C8DA-4F24-A9C0-A0A93B33F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836" y="3531588"/>
            <a:ext cx="1108651" cy="122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546A6C98-C79B-46CB-B2E4-FA45D0523A63}"/>
              </a:ext>
            </a:extLst>
          </p:cNvPr>
          <p:cNvSpPr/>
          <p:nvPr/>
        </p:nvSpPr>
        <p:spPr>
          <a:xfrm>
            <a:off x="6482712" y="4424508"/>
            <a:ext cx="1752099" cy="40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나는 엔지니어가 </a:t>
            </a:r>
            <a:endParaRPr lang="en-US" altLang="ko-KR" sz="1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될 거야</a:t>
            </a:r>
            <a:endParaRPr lang="en-US" altLang="ko-KR" sz="1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880F742-415D-40F4-9090-4E719F23B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746" y="1867684"/>
            <a:ext cx="1607228" cy="878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29A1888-7E66-40A2-A162-063B0D1FA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8610" y="1858105"/>
            <a:ext cx="1607229" cy="889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55E611D-CF35-44D3-8C73-F105C7934B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580" y="2061731"/>
            <a:ext cx="2539474" cy="1174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5DD63BB-457E-499D-8DAB-44AE674F3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4052" y="3552376"/>
            <a:ext cx="2001355" cy="1243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Freeform 2">
            <a:extLst>
              <a:ext uri="{FF2B5EF4-FFF2-40B4-BE49-F238E27FC236}">
                <a16:creationId xmlns:a16="http://schemas.microsoft.com/office/drawing/2014/main" id="{056242BB-A728-44FD-BFE8-5AFEFC603740}"/>
              </a:ext>
            </a:extLst>
          </p:cNvPr>
          <p:cNvSpPr/>
          <p:nvPr/>
        </p:nvSpPr>
        <p:spPr>
          <a:xfrm>
            <a:off x="6363296" y="757091"/>
            <a:ext cx="350627" cy="35062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E642C818-61BA-4A66-B21E-16E73B4DEEB2}"/>
              </a:ext>
            </a:extLst>
          </p:cNvPr>
          <p:cNvSpPr/>
          <p:nvPr/>
        </p:nvSpPr>
        <p:spPr>
          <a:xfrm>
            <a:off x="2430078" y="747749"/>
            <a:ext cx="350627" cy="35062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A5C7BD33-7962-4360-A8C2-BDE019E3327C}"/>
              </a:ext>
            </a:extLst>
          </p:cNvPr>
          <p:cNvSpPr/>
          <p:nvPr/>
        </p:nvSpPr>
        <p:spPr>
          <a:xfrm>
            <a:off x="6697165" y="1451564"/>
            <a:ext cx="284595" cy="284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A0FDF500-186D-4B45-8AD5-4E014F4256A3}"/>
              </a:ext>
            </a:extLst>
          </p:cNvPr>
          <p:cNvSpPr/>
          <p:nvPr/>
        </p:nvSpPr>
        <p:spPr>
          <a:xfrm>
            <a:off x="2712431" y="1451001"/>
            <a:ext cx="284595" cy="284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134C8D9-5756-416A-B40D-0674222458B6}"/>
              </a:ext>
            </a:extLst>
          </p:cNvPr>
          <p:cNvSpPr/>
          <p:nvPr/>
        </p:nvSpPr>
        <p:spPr>
          <a:xfrm>
            <a:off x="6662677" y="3108744"/>
            <a:ext cx="297615" cy="284595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59697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401515" y="38040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387915" y="36676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20;p15">
            <a:extLst>
              <a:ext uri="{FF2B5EF4-FFF2-40B4-BE49-F238E27FC236}">
                <a16:creationId xmlns:a16="http://schemas.microsoft.com/office/drawing/2014/main" id="{5FD1FA7B-6EBB-4464-AD55-0AF3CB5508F0}"/>
              </a:ext>
            </a:extLst>
          </p:cNvPr>
          <p:cNvSpPr txBox="1">
            <a:spLocks/>
          </p:cNvSpPr>
          <p:nvPr/>
        </p:nvSpPr>
        <p:spPr>
          <a:xfrm>
            <a:off x="828647" y="1574676"/>
            <a:ext cx="7486706" cy="181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에버랜드 가기 전</a:t>
            </a:r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, </a:t>
            </a:r>
          </a:p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아무튼 출근 준비 </a:t>
            </a:r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3</a:t>
            </a:r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가지가 필요하다</a:t>
            </a:r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C6B92D9-D46C-4982-950F-378358FD4693}"/>
              </a:ext>
            </a:extLst>
          </p:cNvPr>
          <p:cNvSpPr/>
          <p:nvPr/>
        </p:nvSpPr>
        <p:spPr>
          <a:xfrm>
            <a:off x="4342723" y="3610222"/>
            <a:ext cx="665070" cy="1418816"/>
          </a:xfrm>
          <a:custGeom>
            <a:avLst/>
            <a:gdLst/>
            <a:ahLst/>
            <a:cxnLst/>
            <a:rect l="l" t="t" r="r" b="b"/>
            <a:pathLst>
              <a:path w="1928812" h="4114800">
                <a:moveTo>
                  <a:pt x="0" y="0"/>
                </a:moveTo>
                <a:lnTo>
                  <a:pt x="1928812" y="0"/>
                </a:lnTo>
                <a:lnTo>
                  <a:pt x="19288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40941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056439" y="402279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473430" y="3778714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20;p15">
            <a:extLst>
              <a:ext uri="{FF2B5EF4-FFF2-40B4-BE49-F238E27FC236}">
                <a16:creationId xmlns:a16="http://schemas.microsoft.com/office/drawing/2014/main" id="{5FD1FA7B-6EBB-4464-AD55-0AF3CB5508F0}"/>
              </a:ext>
            </a:extLst>
          </p:cNvPr>
          <p:cNvSpPr txBox="1">
            <a:spLocks/>
          </p:cNvSpPr>
          <p:nvPr/>
        </p:nvSpPr>
        <p:spPr>
          <a:xfrm>
            <a:off x="828647" y="618017"/>
            <a:ext cx="7486706" cy="67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- </a:t>
            </a:r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아무튼 출근 준비 </a:t>
            </a:r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- </a:t>
            </a:r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 </a:t>
            </a:r>
            <a:endParaRPr lang="en-US" altLang="ko-KR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1772D99-103A-4600-9DCE-61416974F738}"/>
              </a:ext>
            </a:extLst>
          </p:cNvPr>
          <p:cNvSpPr/>
          <p:nvPr/>
        </p:nvSpPr>
        <p:spPr>
          <a:xfrm>
            <a:off x="385475" y="4084749"/>
            <a:ext cx="2558074" cy="40793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1. </a:t>
            </a:r>
            <a:r>
              <a:rPr lang="ko-KR" altLang="en-US" sz="20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사원증</a:t>
            </a:r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만들기 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B1BCA59-4EE9-494C-9356-5AF0BE2902D2}"/>
              </a:ext>
            </a:extLst>
          </p:cNvPr>
          <p:cNvSpPr/>
          <p:nvPr/>
        </p:nvSpPr>
        <p:spPr>
          <a:xfrm>
            <a:off x="3292963" y="4084749"/>
            <a:ext cx="2558074" cy="40793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2. </a:t>
            </a:r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출근 드레스 코드 맞추기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64BC70C-059E-4F93-93C1-318D25C44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45" y="1797428"/>
            <a:ext cx="1426870" cy="221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4B31F4-2A6A-4D3F-8FD0-19C3D7242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771" y="3154266"/>
            <a:ext cx="827382" cy="823743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D39139C3-1F20-4E9E-B9C2-F3289995E0F9}"/>
              </a:ext>
            </a:extLst>
          </p:cNvPr>
          <p:cNvSpPr/>
          <p:nvPr/>
        </p:nvSpPr>
        <p:spPr>
          <a:xfrm>
            <a:off x="6200451" y="4084749"/>
            <a:ext cx="2558074" cy="40793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3. </a:t>
            </a:r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임명장 수여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113B4CC-C75E-487C-A498-18E7A43C6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592" y="1397011"/>
            <a:ext cx="1842126" cy="261735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AE22D736-15CE-4D46-8D06-72570DC04005}"/>
              </a:ext>
            </a:extLst>
          </p:cNvPr>
          <p:cNvSpPr/>
          <p:nvPr/>
        </p:nvSpPr>
        <p:spPr>
          <a:xfrm>
            <a:off x="3174517" y="2218913"/>
            <a:ext cx="2558074" cy="40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클로바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X           </a:t>
            </a:r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챗</a:t>
            </a:r>
            <a:r>
              <a:rPr lang="en-US" altLang="ko-KR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gpt</a:t>
            </a:r>
            <a:endParaRPr lang="ko-KR" altLang="en-US" sz="16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FC2A506-CEC8-4D8F-B77E-47F413E86AB8}"/>
              </a:ext>
            </a:extLst>
          </p:cNvPr>
          <p:cNvSpPr/>
          <p:nvPr/>
        </p:nvSpPr>
        <p:spPr>
          <a:xfrm>
            <a:off x="3259798" y="3603738"/>
            <a:ext cx="2558074" cy="40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컬러헌트</a:t>
            </a:r>
            <a:endParaRPr lang="ko-KR" altLang="en-US" sz="1600" b="1" dirty="0">
              <a:solidFill>
                <a:srgbClr val="7030A0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7E8C382-FBBB-4AB9-B116-C0144E7CE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035" y="2594173"/>
            <a:ext cx="2747600" cy="104072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46AE547-281A-4840-8525-0F5F54DA2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3247" y="3232668"/>
            <a:ext cx="749344" cy="751578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70DC86E-4406-4B9E-8ABE-9F8382320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2073" y="1441853"/>
            <a:ext cx="776707" cy="775546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0831606-A171-4D5E-A245-1B5D7382A8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8454" y="1435573"/>
            <a:ext cx="786356" cy="78753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CC8378D-6C25-497D-A4EC-CE537F121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8593" y="3262895"/>
            <a:ext cx="749344" cy="74401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75265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5093A57-1F03-4560-90F4-C6D6125907DD}"/>
              </a:ext>
            </a:extLst>
          </p:cNvPr>
          <p:cNvSpPr/>
          <p:nvPr/>
        </p:nvSpPr>
        <p:spPr>
          <a:xfrm>
            <a:off x="2218346" y="1731026"/>
            <a:ext cx="4707308" cy="690834"/>
          </a:xfrm>
          <a:prstGeom prst="roundRect">
            <a:avLst>
              <a:gd name="adj" fmla="val 2969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오늘의 꼼지락 질문</a:t>
            </a:r>
            <a:endParaRPr lang="en-US" altLang="ko-KR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B0DA429-3516-4E4F-B0BA-D5D80E1BF7A6}"/>
              </a:ext>
            </a:extLst>
          </p:cNvPr>
          <p:cNvSpPr/>
          <p:nvPr/>
        </p:nvSpPr>
        <p:spPr>
          <a:xfrm>
            <a:off x="1327256" y="1412644"/>
            <a:ext cx="891090" cy="1088355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637482C-0989-46DF-BE43-A92E69FCFBC9}"/>
              </a:ext>
            </a:extLst>
          </p:cNvPr>
          <p:cNvSpPr/>
          <p:nvPr/>
        </p:nvSpPr>
        <p:spPr>
          <a:xfrm>
            <a:off x="7004355" y="1412644"/>
            <a:ext cx="891090" cy="1088355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863DAF8-C81E-4B24-A9D1-04454CA1EDBC}"/>
              </a:ext>
            </a:extLst>
          </p:cNvPr>
          <p:cNvSpPr/>
          <p:nvPr/>
        </p:nvSpPr>
        <p:spPr>
          <a:xfrm>
            <a:off x="2695822" y="3011349"/>
            <a:ext cx="3970296" cy="246605"/>
          </a:xfrm>
          <a:prstGeom prst="roundRect">
            <a:avLst/>
          </a:prstGeom>
          <a:solidFill>
            <a:schemeClr val="tx2">
              <a:alpha val="7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5211391-515D-4332-8CE2-FBD5162A0613}"/>
              </a:ext>
            </a:extLst>
          </p:cNvPr>
          <p:cNvSpPr/>
          <p:nvPr/>
        </p:nvSpPr>
        <p:spPr>
          <a:xfrm>
            <a:off x="2595559" y="2762647"/>
            <a:ext cx="4170822" cy="49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아무튼 출근 준비 되었는가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?</a:t>
            </a:r>
            <a:endParaRPr lang="ko-KR" altLang="en-US" sz="28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7727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6"/>
          <p:cNvPicPr preferRelativeResize="0"/>
          <p:nvPr/>
        </p:nvPicPr>
        <p:blipFill rotWithShape="1">
          <a:blip r:embed="rId3">
            <a:alphaModFix/>
          </a:blip>
          <a:srcRect l="10131" r="5508"/>
          <a:stretch/>
        </p:blipFill>
        <p:spPr>
          <a:xfrm rot="611688">
            <a:off x="7179265" y="3552870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420;p15">
            <a:extLst>
              <a:ext uri="{FF2B5EF4-FFF2-40B4-BE49-F238E27FC236}">
                <a16:creationId xmlns:a16="http://schemas.microsoft.com/office/drawing/2014/main" id="{F68B000A-97C1-43A0-B831-8D37249C6C42}"/>
              </a:ext>
            </a:extLst>
          </p:cNvPr>
          <p:cNvSpPr txBox="1">
            <a:spLocks/>
          </p:cNvSpPr>
          <p:nvPr/>
        </p:nvSpPr>
        <p:spPr>
          <a:xfrm>
            <a:off x="967619" y="1652381"/>
            <a:ext cx="7112000" cy="199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#3. </a:t>
            </a:r>
            <a:r>
              <a:rPr lang="ko-KR" altLang="en-US" sz="44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아무튼 에버랜드 출근</a:t>
            </a:r>
            <a:r>
              <a:rPr lang="en-US" altLang="ko-KR" sz="44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9749444-1365-4716-8330-261128A54ABF}"/>
              </a:ext>
            </a:extLst>
          </p:cNvPr>
          <p:cNvSpPr/>
          <p:nvPr/>
        </p:nvSpPr>
        <p:spPr>
          <a:xfrm>
            <a:off x="401177" y="1718428"/>
            <a:ext cx="4170822" cy="532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다음 시간에는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02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6"/>
          <p:cNvPicPr preferRelativeResize="0"/>
          <p:nvPr/>
        </p:nvPicPr>
        <p:blipFill rotWithShape="1">
          <a:blip r:embed="rId3">
            <a:alphaModFix/>
          </a:blip>
          <a:srcRect l="10131" r="5508"/>
          <a:stretch/>
        </p:blipFill>
        <p:spPr>
          <a:xfrm rot="611688">
            <a:off x="7179265" y="3552870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EA76344-DE14-4B63-AF95-05260A132C1B}"/>
              </a:ext>
            </a:extLst>
          </p:cNvPr>
          <p:cNvSpPr/>
          <p:nvPr/>
        </p:nvSpPr>
        <p:spPr>
          <a:xfrm>
            <a:off x="294483" y="815873"/>
            <a:ext cx="2975354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직업</a:t>
            </a:r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이란</a:t>
            </a:r>
            <a:r>
              <a:rPr lang="en-US" altLang="ko-KR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  <a:endParaRPr lang="ko-KR" altLang="en-US" sz="36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8C16F6-D141-4575-9843-024CFBB83C01}"/>
              </a:ext>
            </a:extLst>
          </p:cNvPr>
          <p:cNvSpPr/>
          <p:nvPr/>
        </p:nvSpPr>
        <p:spPr>
          <a:xfrm>
            <a:off x="728171" y="4116474"/>
            <a:ext cx="7687657" cy="652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여러분이 알고 있는 직업에는 무엇이 있을까요</a:t>
            </a:r>
            <a:r>
              <a:rPr lang="en-US" altLang="ko-KR" sz="3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?</a:t>
            </a:r>
            <a:endParaRPr lang="ko-KR" altLang="en-US" sz="3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A66C54C-8723-4B40-8B58-603F0E906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71" y="1666260"/>
            <a:ext cx="6682296" cy="2048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3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0;p15">
            <a:extLst>
              <a:ext uri="{FF2B5EF4-FFF2-40B4-BE49-F238E27FC236}">
                <a16:creationId xmlns:a16="http://schemas.microsoft.com/office/drawing/2014/main" id="{6F011D90-31B2-4AFC-96D0-1D4C965C357E}"/>
              </a:ext>
            </a:extLst>
          </p:cNvPr>
          <p:cNvSpPr txBox="1">
            <a:spLocks/>
          </p:cNvSpPr>
          <p:nvPr/>
        </p:nvSpPr>
        <p:spPr>
          <a:xfrm>
            <a:off x="1010194" y="58286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직업을 선택할 때 무엇이 중요할까요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49F13DD-27EC-44FF-9CD8-7578A895BC34}"/>
              </a:ext>
            </a:extLst>
          </p:cNvPr>
          <p:cNvSpPr/>
          <p:nvPr/>
        </p:nvSpPr>
        <p:spPr>
          <a:xfrm>
            <a:off x="3055974" y="1991880"/>
            <a:ext cx="1338225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돈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D2A15EB-4AC6-42DD-A8EC-9E1B02AFACB8}"/>
              </a:ext>
            </a:extLst>
          </p:cNvPr>
          <p:cNvSpPr/>
          <p:nvPr/>
        </p:nvSpPr>
        <p:spPr>
          <a:xfrm>
            <a:off x="6089035" y="2531956"/>
            <a:ext cx="1338225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흥미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8F00D20-72AE-4792-9EAB-DCF271DE0F8E}"/>
              </a:ext>
            </a:extLst>
          </p:cNvPr>
          <p:cNvSpPr/>
          <p:nvPr/>
        </p:nvSpPr>
        <p:spPr>
          <a:xfrm>
            <a:off x="4470006" y="3245818"/>
            <a:ext cx="1338225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성취감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CD7BA71-9AFA-41E2-933D-C8BD7541F30C}"/>
              </a:ext>
            </a:extLst>
          </p:cNvPr>
          <p:cNvSpPr/>
          <p:nvPr/>
        </p:nvSpPr>
        <p:spPr>
          <a:xfrm>
            <a:off x="7721013" y="3454827"/>
            <a:ext cx="1338225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적성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3C965A1-C2A6-471A-A14B-341B40723403}"/>
              </a:ext>
            </a:extLst>
          </p:cNvPr>
          <p:cNvSpPr/>
          <p:nvPr/>
        </p:nvSpPr>
        <p:spPr>
          <a:xfrm>
            <a:off x="710561" y="3076499"/>
            <a:ext cx="1338225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동료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85ED72EF-0D1C-4072-B7FB-95DB7C1BD657}"/>
              </a:ext>
            </a:extLst>
          </p:cNvPr>
          <p:cNvSpPr/>
          <p:nvPr/>
        </p:nvSpPr>
        <p:spPr>
          <a:xfrm>
            <a:off x="3245019" y="1237765"/>
            <a:ext cx="1007609" cy="842613"/>
          </a:xfrm>
          <a:custGeom>
            <a:avLst/>
            <a:gdLst/>
            <a:ahLst/>
            <a:cxnLst/>
            <a:rect l="l" t="t" r="r" b="b"/>
            <a:pathLst>
              <a:path w="5373305" h="4493427">
                <a:moveTo>
                  <a:pt x="0" y="0"/>
                </a:moveTo>
                <a:lnTo>
                  <a:pt x="5373306" y="0"/>
                </a:lnTo>
                <a:lnTo>
                  <a:pt x="5373306" y="4493427"/>
                </a:lnTo>
                <a:lnTo>
                  <a:pt x="0" y="4493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66FAEEFE-593D-4E31-92F1-955E222B8B05}"/>
              </a:ext>
            </a:extLst>
          </p:cNvPr>
          <p:cNvSpPr/>
          <p:nvPr/>
        </p:nvSpPr>
        <p:spPr>
          <a:xfrm>
            <a:off x="4695925" y="2483287"/>
            <a:ext cx="816823" cy="81682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24B8FED2-E8B6-4229-8339-9B779F9E7FFA}"/>
              </a:ext>
            </a:extLst>
          </p:cNvPr>
          <p:cNvSpPr/>
          <p:nvPr/>
        </p:nvSpPr>
        <p:spPr>
          <a:xfrm>
            <a:off x="511210" y="2474015"/>
            <a:ext cx="1763924" cy="626193"/>
          </a:xfrm>
          <a:custGeom>
            <a:avLst/>
            <a:gdLst/>
            <a:ahLst/>
            <a:cxnLst/>
            <a:rect l="l" t="t" r="r" b="b"/>
            <a:pathLst>
              <a:path w="8662971" h="3075355">
                <a:moveTo>
                  <a:pt x="0" y="0"/>
                </a:moveTo>
                <a:lnTo>
                  <a:pt x="8662972" y="0"/>
                </a:lnTo>
                <a:lnTo>
                  <a:pt x="8662972" y="3075355"/>
                </a:lnTo>
                <a:lnTo>
                  <a:pt x="0" y="3075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16018F78-EEFD-4972-8C3B-E45B38DAD27F}"/>
              </a:ext>
            </a:extLst>
          </p:cNvPr>
          <p:cNvSpPr/>
          <p:nvPr/>
        </p:nvSpPr>
        <p:spPr>
          <a:xfrm>
            <a:off x="6449866" y="1980278"/>
            <a:ext cx="591472" cy="59147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EBF97EC-47DC-4CC5-9239-62D529603638}"/>
              </a:ext>
            </a:extLst>
          </p:cNvPr>
          <p:cNvSpPr/>
          <p:nvPr/>
        </p:nvSpPr>
        <p:spPr>
          <a:xfrm>
            <a:off x="2427034" y="4286140"/>
            <a:ext cx="1338225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안정성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823A075-5B5C-4813-BBD8-ECC8ACAFC3B2}"/>
              </a:ext>
            </a:extLst>
          </p:cNvPr>
          <p:cNvSpPr/>
          <p:nvPr/>
        </p:nvSpPr>
        <p:spPr>
          <a:xfrm>
            <a:off x="3918155" y="4058380"/>
            <a:ext cx="5225845" cy="652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여러분의 </a:t>
            </a:r>
            <a:r>
              <a:rPr lang="en-US" altLang="ko-KR" sz="2800" b="1" dirty="0">
                <a:solidFill>
                  <a:schemeClr val="tx1"/>
                </a:solidFill>
                <a:highlight>
                  <a:srgbClr val="FFFF00"/>
                </a:highlight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1,2,3</a:t>
            </a:r>
            <a:r>
              <a:rPr lang="ko-KR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순위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를 활동지에 적어 봅시다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.</a:t>
            </a:r>
            <a:endParaRPr lang="ko-KR" altLang="en-US" sz="28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3B588877-69E2-426B-A05E-5A16292EFC3F}"/>
              </a:ext>
            </a:extLst>
          </p:cNvPr>
          <p:cNvSpPr/>
          <p:nvPr/>
        </p:nvSpPr>
        <p:spPr>
          <a:xfrm>
            <a:off x="2659017" y="3403645"/>
            <a:ext cx="873965" cy="955153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7549357C-3E37-4B81-B10F-38CF18C1886E}"/>
              </a:ext>
            </a:extLst>
          </p:cNvPr>
          <p:cNvSpPr/>
          <p:nvPr/>
        </p:nvSpPr>
        <p:spPr>
          <a:xfrm>
            <a:off x="8037491" y="2649267"/>
            <a:ext cx="740179" cy="854464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0" y="0"/>
                </a:moveTo>
                <a:lnTo>
                  <a:pt x="3564446" y="0"/>
                </a:lnTo>
                <a:lnTo>
                  <a:pt x="356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1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0;p15">
            <a:extLst>
              <a:ext uri="{FF2B5EF4-FFF2-40B4-BE49-F238E27FC236}">
                <a16:creationId xmlns:a16="http://schemas.microsoft.com/office/drawing/2014/main" id="{6F011D90-31B2-4AFC-96D0-1D4C965C357E}"/>
              </a:ext>
            </a:extLst>
          </p:cNvPr>
          <p:cNvSpPr txBox="1">
            <a:spLocks/>
          </p:cNvSpPr>
          <p:nvPr/>
        </p:nvSpPr>
        <p:spPr>
          <a:xfrm>
            <a:off x="1010194" y="58286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나의 선호도는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5F3C822-44BF-4950-8EB2-FE17163AB4A6}"/>
              </a:ext>
            </a:extLst>
          </p:cNvPr>
          <p:cNvSpPr/>
          <p:nvPr/>
        </p:nvSpPr>
        <p:spPr>
          <a:xfrm>
            <a:off x="2580005" y="1992387"/>
            <a:ext cx="4347084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좋아하는 것  </a:t>
            </a:r>
            <a:r>
              <a:rPr lang="en-US" altLang="ko-KR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vs </a:t>
            </a:r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싫어하는 것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898367E-8853-4CC1-89A5-114BCF7644D5}"/>
              </a:ext>
            </a:extLst>
          </p:cNvPr>
          <p:cNvSpPr/>
          <p:nvPr/>
        </p:nvSpPr>
        <p:spPr>
          <a:xfrm>
            <a:off x="2613170" y="3186176"/>
            <a:ext cx="4347084" cy="65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잘하는 것 </a:t>
            </a:r>
            <a:r>
              <a:rPr lang="en-US" altLang="ko-KR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vs </a:t>
            </a:r>
            <a:r>
              <a:rPr lang="ko-KR" altLang="en-US" sz="2800" b="1" dirty="0">
                <a:solidFill>
                  <a:srgbClr val="0070C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못하는 것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E00305C-0B82-48F1-8C06-3234F7C09F18}"/>
              </a:ext>
            </a:extLst>
          </p:cNvPr>
          <p:cNvSpPr/>
          <p:nvPr/>
        </p:nvSpPr>
        <p:spPr>
          <a:xfrm>
            <a:off x="3918155" y="4234363"/>
            <a:ext cx="5225845" cy="652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여러분의 </a:t>
            </a:r>
            <a:r>
              <a:rPr lang="ko-KR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선호도</a:t>
            </a:r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를 활동지에 적어 봅시다</a:t>
            </a:r>
            <a:r>
              <a: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.</a:t>
            </a:r>
            <a:endParaRPr lang="ko-KR" altLang="en-US" sz="28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E800CEC-1AF8-41AA-A543-F83B4B6A3A67}"/>
              </a:ext>
            </a:extLst>
          </p:cNvPr>
          <p:cNvSpPr/>
          <p:nvPr/>
        </p:nvSpPr>
        <p:spPr>
          <a:xfrm>
            <a:off x="2311457" y="1898094"/>
            <a:ext cx="695295" cy="665745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A44E6A8-842B-483E-A977-984EC18929A6}"/>
              </a:ext>
            </a:extLst>
          </p:cNvPr>
          <p:cNvSpPr/>
          <p:nvPr/>
        </p:nvSpPr>
        <p:spPr>
          <a:xfrm flipH="1">
            <a:off x="6419830" y="2089315"/>
            <a:ext cx="810088" cy="665745"/>
          </a:xfrm>
          <a:custGeom>
            <a:avLst/>
            <a:gdLst/>
            <a:ahLst/>
            <a:cxnLst/>
            <a:rect l="l" t="t" r="r" b="b"/>
            <a:pathLst>
              <a:path w="5006947" h="4114800">
                <a:moveTo>
                  <a:pt x="0" y="0"/>
                </a:moveTo>
                <a:lnTo>
                  <a:pt x="5006947" y="0"/>
                </a:lnTo>
                <a:lnTo>
                  <a:pt x="50069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B6F7BE7-2A63-4109-8D9E-E9F3E0737882}"/>
              </a:ext>
            </a:extLst>
          </p:cNvPr>
          <p:cNvSpPr/>
          <p:nvPr/>
        </p:nvSpPr>
        <p:spPr>
          <a:xfrm>
            <a:off x="2311457" y="3167664"/>
            <a:ext cx="695295" cy="665745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F1079DF8-08A0-499F-9CDB-A215808FE84F}"/>
              </a:ext>
            </a:extLst>
          </p:cNvPr>
          <p:cNvSpPr/>
          <p:nvPr/>
        </p:nvSpPr>
        <p:spPr>
          <a:xfrm flipH="1">
            <a:off x="6419830" y="3358885"/>
            <a:ext cx="810088" cy="665745"/>
          </a:xfrm>
          <a:custGeom>
            <a:avLst/>
            <a:gdLst/>
            <a:ahLst/>
            <a:cxnLst/>
            <a:rect l="l" t="t" r="r" b="b"/>
            <a:pathLst>
              <a:path w="5006947" h="4114800">
                <a:moveTo>
                  <a:pt x="0" y="0"/>
                </a:moveTo>
                <a:lnTo>
                  <a:pt x="5006947" y="0"/>
                </a:lnTo>
                <a:lnTo>
                  <a:pt x="50069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1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6"/>
          <p:cNvPicPr preferRelativeResize="0"/>
          <p:nvPr/>
        </p:nvPicPr>
        <p:blipFill rotWithShape="1">
          <a:blip r:embed="rId3">
            <a:alphaModFix/>
          </a:blip>
          <a:srcRect l="10131" r="5508"/>
          <a:stretch/>
        </p:blipFill>
        <p:spPr>
          <a:xfrm rot="611688">
            <a:off x="7179265" y="3552870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233246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297121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798246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661821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977846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9946954D-ADB7-40D8-9ABB-FD6DC7FE1962}"/>
              </a:ext>
            </a:extLst>
          </p:cNvPr>
          <p:cNvSpPr/>
          <p:nvPr/>
        </p:nvSpPr>
        <p:spPr>
          <a:xfrm>
            <a:off x="383782" y="1225188"/>
            <a:ext cx="2533073" cy="3706936"/>
          </a:xfrm>
          <a:custGeom>
            <a:avLst/>
            <a:gdLst/>
            <a:ahLst/>
            <a:cxnLst/>
            <a:rect l="l" t="t" r="r" b="b"/>
            <a:pathLst>
              <a:path w="5623560" h="8229600">
                <a:moveTo>
                  <a:pt x="0" y="0"/>
                </a:moveTo>
                <a:lnTo>
                  <a:pt x="5623560" y="0"/>
                </a:lnTo>
                <a:lnTo>
                  <a:pt x="5623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F552CC-D9A1-42C9-B592-DCF9CB7429CC}"/>
              </a:ext>
            </a:extLst>
          </p:cNvPr>
          <p:cNvSpPr/>
          <p:nvPr/>
        </p:nvSpPr>
        <p:spPr>
          <a:xfrm>
            <a:off x="636505" y="1810281"/>
            <a:ext cx="2017505" cy="3733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MBTI </a:t>
            </a:r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성격 검사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8D4FB9B-0CE6-407E-B746-7D4DCC119EBC}"/>
              </a:ext>
            </a:extLst>
          </p:cNvPr>
          <p:cNvSpPr/>
          <p:nvPr/>
        </p:nvSpPr>
        <p:spPr>
          <a:xfrm>
            <a:off x="636505" y="2316384"/>
            <a:ext cx="2017505" cy="625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사람의 성격을 </a:t>
            </a:r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16</a:t>
            </a:r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가지로 분류해보자</a:t>
            </a:r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!</a:t>
            </a:r>
            <a:endParaRPr lang="ko-KR" altLang="en-US" sz="20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FD6C449-3942-4417-93D9-F31EC6B4FC03}"/>
              </a:ext>
            </a:extLst>
          </p:cNvPr>
          <p:cNvSpPr/>
          <p:nvPr/>
        </p:nvSpPr>
        <p:spPr>
          <a:xfrm>
            <a:off x="3302588" y="1225188"/>
            <a:ext cx="2533073" cy="3706936"/>
          </a:xfrm>
          <a:custGeom>
            <a:avLst/>
            <a:gdLst/>
            <a:ahLst/>
            <a:cxnLst/>
            <a:rect l="l" t="t" r="r" b="b"/>
            <a:pathLst>
              <a:path w="5623560" h="8229600">
                <a:moveTo>
                  <a:pt x="0" y="0"/>
                </a:moveTo>
                <a:lnTo>
                  <a:pt x="5623560" y="0"/>
                </a:lnTo>
                <a:lnTo>
                  <a:pt x="5623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ECEE390-2983-4BA2-9C38-0CA3BE873206}"/>
              </a:ext>
            </a:extLst>
          </p:cNvPr>
          <p:cNvSpPr/>
          <p:nvPr/>
        </p:nvSpPr>
        <p:spPr>
          <a:xfrm>
            <a:off x="3555311" y="1810281"/>
            <a:ext cx="2017505" cy="3733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진로흥미탐색</a:t>
            </a:r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6709FFE-DE9B-4909-9686-2CA1971C447F}"/>
              </a:ext>
            </a:extLst>
          </p:cNvPr>
          <p:cNvSpPr/>
          <p:nvPr/>
        </p:nvSpPr>
        <p:spPr>
          <a:xfrm>
            <a:off x="3555311" y="2316384"/>
            <a:ext cx="2017505" cy="625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나는 어떤 활동에 흥미를 느낄까</a:t>
            </a:r>
            <a:r>
              <a:rPr lang="en-US" altLang="ko-KR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?</a:t>
            </a:r>
            <a:endParaRPr lang="ko-KR" altLang="en-US" sz="20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19B8B991-4B22-464B-8226-DBC6DCFBD6E9}"/>
              </a:ext>
            </a:extLst>
          </p:cNvPr>
          <p:cNvSpPr/>
          <p:nvPr/>
        </p:nvSpPr>
        <p:spPr>
          <a:xfrm>
            <a:off x="6221394" y="1225188"/>
            <a:ext cx="2533073" cy="3706936"/>
          </a:xfrm>
          <a:custGeom>
            <a:avLst/>
            <a:gdLst/>
            <a:ahLst/>
            <a:cxnLst/>
            <a:rect l="l" t="t" r="r" b="b"/>
            <a:pathLst>
              <a:path w="5623560" h="8229600">
                <a:moveTo>
                  <a:pt x="0" y="0"/>
                </a:moveTo>
                <a:lnTo>
                  <a:pt x="5623560" y="0"/>
                </a:lnTo>
                <a:lnTo>
                  <a:pt x="5623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0A61BF-3241-4BC7-B8E5-9C33D383AC58}"/>
              </a:ext>
            </a:extLst>
          </p:cNvPr>
          <p:cNvSpPr/>
          <p:nvPr/>
        </p:nvSpPr>
        <p:spPr>
          <a:xfrm>
            <a:off x="6474117" y="1810281"/>
            <a:ext cx="2017505" cy="373325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직업정보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234BA31-B676-45EB-9505-C62D194E911B}"/>
              </a:ext>
            </a:extLst>
          </p:cNvPr>
          <p:cNvSpPr/>
          <p:nvPr/>
        </p:nvSpPr>
        <p:spPr>
          <a:xfrm>
            <a:off x="6474117" y="2316384"/>
            <a:ext cx="2017505" cy="625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다양한 직업 알아보기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2519B52-A6D8-46EA-90C2-CB5E602BA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33" y="3233708"/>
            <a:ext cx="1285006" cy="124427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33DD065-FEA0-4BA4-80F1-6464C8D28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0681" y="3226441"/>
            <a:ext cx="1244376" cy="125153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0B6FF15-026F-41DD-A7A3-E608AB41C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1887" y="3233708"/>
            <a:ext cx="1244351" cy="1249768"/>
          </a:xfrm>
          <a:prstGeom prst="rect">
            <a:avLst/>
          </a:prstGeom>
        </p:spPr>
      </p:pic>
      <p:sp>
        <p:nvSpPr>
          <p:cNvPr id="22" name="Google Shape;420;p15">
            <a:extLst>
              <a:ext uri="{FF2B5EF4-FFF2-40B4-BE49-F238E27FC236}">
                <a16:creationId xmlns:a16="http://schemas.microsoft.com/office/drawing/2014/main" id="{BFDF2478-45EB-4BD9-8FC2-B4E6BCDC216B}"/>
              </a:ext>
            </a:extLst>
          </p:cNvPr>
          <p:cNvSpPr txBox="1">
            <a:spLocks/>
          </p:cNvSpPr>
          <p:nvPr/>
        </p:nvSpPr>
        <p:spPr>
          <a:xfrm>
            <a:off x="254975" y="582868"/>
            <a:ext cx="8614853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선생님이 준비한 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3</a:t>
            </a:r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가지 활동을 해 봅시다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442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6576574-5A59-4D9E-AEA5-2140C7E4E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30" y="1297893"/>
            <a:ext cx="4478097" cy="2913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7C5F1D5-FE18-4845-9CA8-AF79FAE39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702" y="1629810"/>
            <a:ext cx="3436681" cy="3122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육각형 14">
            <a:extLst>
              <a:ext uri="{FF2B5EF4-FFF2-40B4-BE49-F238E27FC236}">
                <a16:creationId xmlns:a16="http://schemas.microsoft.com/office/drawing/2014/main" id="{5F1F0023-7073-4F9C-A163-0475234DD5E7}"/>
              </a:ext>
            </a:extLst>
          </p:cNvPr>
          <p:cNvSpPr/>
          <p:nvPr/>
        </p:nvSpPr>
        <p:spPr>
          <a:xfrm rot="709258">
            <a:off x="6876340" y="1971405"/>
            <a:ext cx="1220085" cy="1051797"/>
          </a:xfrm>
          <a:prstGeom prst="hexag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육각형 15">
            <a:extLst>
              <a:ext uri="{FF2B5EF4-FFF2-40B4-BE49-F238E27FC236}">
                <a16:creationId xmlns:a16="http://schemas.microsoft.com/office/drawing/2014/main" id="{2FC546A5-555F-48A9-9E67-0F3751116A85}"/>
              </a:ext>
            </a:extLst>
          </p:cNvPr>
          <p:cNvSpPr/>
          <p:nvPr/>
        </p:nvSpPr>
        <p:spPr>
          <a:xfrm>
            <a:off x="6629882" y="2045655"/>
            <a:ext cx="1220085" cy="1051797"/>
          </a:xfrm>
          <a:prstGeom prst="hexagon">
            <a:avLst/>
          </a:prstGeom>
          <a:solidFill>
            <a:srgbClr val="99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B5F847E-67EB-499A-A73B-F2EDF0617901}"/>
              </a:ext>
            </a:extLst>
          </p:cNvPr>
          <p:cNvSpPr/>
          <p:nvPr/>
        </p:nvSpPr>
        <p:spPr>
          <a:xfrm>
            <a:off x="5800876" y="3190917"/>
            <a:ext cx="3122763" cy="652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허니컴보드에</a:t>
            </a:r>
            <a:r>
              <a:rPr lang="ko-KR" altLang="en-US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적어 봅시다</a:t>
            </a:r>
            <a:r>
              <a:rPr lang="en-US" altLang="ko-KR" sz="24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. </a:t>
            </a:r>
            <a:endParaRPr lang="ko-KR" altLang="en-US" sz="24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81C7F69-AF70-4438-B8F2-7BA6C3E97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927" y="2057061"/>
            <a:ext cx="2869927" cy="2803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BB81885-9B0D-44A9-9035-961BD5F05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407" y="1703009"/>
            <a:ext cx="4107663" cy="3034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ogle Shape;420;p15">
            <a:extLst>
              <a:ext uri="{FF2B5EF4-FFF2-40B4-BE49-F238E27FC236}">
                <a16:creationId xmlns:a16="http://schemas.microsoft.com/office/drawing/2014/main" id="{974EED5A-E563-4A23-9661-1B388293198A}"/>
              </a:ext>
            </a:extLst>
          </p:cNvPr>
          <p:cNvSpPr txBox="1">
            <a:spLocks/>
          </p:cNvSpPr>
          <p:nvPr/>
        </p:nvSpPr>
        <p:spPr>
          <a:xfrm>
            <a:off x="1010194" y="582868"/>
            <a:ext cx="7486706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‘</a:t>
            </a:r>
            <a:r>
              <a:rPr lang="ko-KR" altLang="en-US" sz="3200" b="1" dirty="0">
                <a:solidFill>
                  <a:schemeClr val="tx1"/>
                </a:solidFill>
                <a:highlight>
                  <a:srgbClr val="BD9BD9"/>
                </a:highlight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에버랜드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’ </a:t>
            </a:r>
            <a:r>
              <a:rPr lang="ko-KR" altLang="en-US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하면 떠오르는 직업은</a:t>
            </a:r>
            <a:r>
              <a:rPr lang="en-US" altLang="ko-KR" sz="32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076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B7F74C9B-445F-49BD-BB87-AD94955829F6}"/>
              </a:ext>
            </a:extLst>
          </p:cNvPr>
          <p:cNvSpPr/>
          <p:nvPr/>
        </p:nvSpPr>
        <p:spPr>
          <a:xfrm>
            <a:off x="2482620" y="2097142"/>
            <a:ext cx="4178760" cy="1794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에버랜드 속 </a:t>
            </a:r>
            <a:endParaRPr lang="en-US" altLang="ko-KR" sz="40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이색 직업</a:t>
            </a:r>
            <a:r>
              <a:rPr lang="en-US" altLang="ko-KR" sz="40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!</a:t>
            </a:r>
            <a:endParaRPr lang="ko-KR" altLang="en-US" sz="4000" b="1" dirty="0">
              <a:solidFill>
                <a:schemeClr val="tx1"/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91C4BA8-BE04-47CB-AEBE-333AA1383BDD}"/>
              </a:ext>
            </a:extLst>
          </p:cNvPr>
          <p:cNvGrpSpPr/>
          <p:nvPr/>
        </p:nvGrpSpPr>
        <p:grpSpPr>
          <a:xfrm>
            <a:off x="2515551" y="496265"/>
            <a:ext cx="1497032" cy="1406742"/>
            <a:chOff x="1652208" y="305886"/>
            <a:chExt cx="1497032" cy="1406742"/>
          </a:xfrm>
          <a:solidFill>
            <a:srgbClr val="CCFF99"/>
          </a:solidFill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982A91F1-B423-49CD-BD69-CEBC3F2234B9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grpFill/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523D177-12AF-4931-8D55-A64C0097C569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동물원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수의사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3F3A49D-B469-4FAB-A540-E2FD899CBC33}"/>
              </a:ext>
            </a:extLst>
          </p:cNvPr>
          <p:cNvGrpSpPr/>
          <p:nvPr/>
        </p:nvGrpSpPr>
        <p:grpSpPr>
          <a:xfrm>
            <a:off x="1135401" y="2051883"/>
            <a:ext cx="1497032" cy="1406742"/>
            <a:chOff x="1652208" y="305886"/>
            <a:chExt cx="1497032" cy="1406742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14236220-4D75-4B3E-A993-96E3020AE4F0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3019B1E-0906-4038-B8F1-2AFD196DC102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식물학자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6D40325-D6D6-4640-AD27-657575539FEA}"/>
              </a:ext>
            </a:extLst>
          </p:cNvPr>
          <p:cNvGrpSpPr/>
          <p:nvPr/>
        </p:nvGrpSpPr>
        <p:grpSpPr>
          <a:xfrm>
            <a:off x="2469818" y="3563951"/>
            <a:ext cx="1497032" cy="1406742"/>
            <a:chOff x="1652208" y="305886"/>
            <a:chExt cx="1497032" cy="1406742"/>
          </a:xfrm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F1FC5848-0151-4A93-98E5-9F1189485222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8D5F0742-EDCA-46DF-B517-C3ECB1707EB8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응급구조사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0C1634F5-87B9-49CA-AB8F-2F92BF43C43D}"/>
              </a:ext>
            </a:extLst>
          </p:cNvPr>
          <p:cNvGrpSpPr/>
          <p:nvPr/>
        </p:nvGrpSpPr>
        <p:grpSpPr>
          <a:xfrm>
            <a:off x="5241747" y="496265"/>
            <a:ext cx="1497032" cy="1406742"/>
            <a:chOff x="1652208" y="305886"/>
            <a:chExt cx="1497032" cy="1406742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1328A50A-879A-4B15-9971-BA1E6CF06FA8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27C5B225-707A-4B94-9B55-F8F0D747F990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err="1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어트랙스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엔지니어 </a:t>
              </a: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07EE42D1-D8D3-48BC-8003-E06F7774A4B6}"/>
              </a:ext>
            </a:extLst>
          </p:cNvPr>
          <p:cNvGrpSpPr/>
          <p:nvPr/>
        </p:nvGrpSpPr>
        <p:grpSpPr>
          <a:xfrm>
            <a:off x="6539834" y="2071279"/>
            <a:ext cx="1497032" cy="1406742"/>
            <a:chOff x="1652208" y="305886"/>
            <a:chExt cx="1497032" cy="1406742"/>
          </a:xfrm>
        </p:grpSpPr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C6331DF0-FDA1-421E-AE26-4EA353BE43E6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solidFill>
              <a:srgbClr val="CCFF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D2AAA987-1CD7-4A8D-B53C-61B8522D3370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상품 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디자이너</a:t>
              </a: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127C822-C760-431C-A2A3-2C378E1867BF}"/>
              </a:ext>
            </a:extLst>
          </p:cNvPr>
          <p:cNvGrpSpPr/>
          <p:nvPr/>
        </p:nvGrpSpPr>
        <p:grpSpPr>
          <a:xfrm>
            <a:off x="5140649" y="3563951"/>
            <a:ext cx="1497032" cy="1406742"/>
            <a:chOff x="1652208" y="305886"/>
            <a:chExt cx="1497032" cy="1406742"/>
          </a:xfrm>
          <a:solidFill>
            <a:srgbClr val="CCFF99"/>
          </a:solidFill>
        </p:grpSpPr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E9D68482-DD1D-45D9-A2B2-E283649B3472}"/>
                </a:ext>
              </a:extLst>
            </p:cNvPr>
            <p:cNvSpPr/>
            <p:nvPr/>
          </p:nvSpPr>
          <p:spPr>
            <a:xfrm>
              <a:off x="1697353" y="305886"/>
              <a:ext cx="1406742" cy="1406742"/>
            </a:xfrm>
            <a:prstGeom prst="ellipse">
              <a:avLst/>
            </a:prstGeom>
            <a:grpFill/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A6F5FD30-6949-4A41-B117-F6EAFCB12D59}"/>
                </a:ext>
              </a:extLst>
            </p:cNvPr>
            <p:cNvSpPr/>
            <p:nvPr/>
          </p:nvSpPr>
          <p:spPr>
            <a:xfrm>
              <a:off x="1652208" y="500021"/>
              <a:ext cx="1497032" cy="1018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퍼레이드 </a:t>
              </a:r>
              <a:endParaRPr lang="en-US" altLang="ko-KR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학교안심 나들이 TTF B" panose="02000703000000000000" pitchFamily="2" charset="-127"/>
                  <a:ea typeface="학교안심 나들이 TTF B" panose="02000703000000000000" pitchFamily="2" charset="-127"/>
                  <a:cs typeface="상주곶감체" panose="020B0600000101010101" pitchFamily="50" charset="-127"/>
                </a:rPr>
                <a:t>연기자</a:t>
              </a: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B496FC6-1945-4432-8438-AFA2C28C572C}"/>
              </a:ext>
            </a:extLst>
          </p:cNvPr>
          <p:cNvSpPr/>
          <p:nvPr/>
        </p:nvSpPr>
        <p:spPr>
          <a:xfrm>
            <a:off x="809243" y="1901918"/>
            <a:ext cx="7687657" cy="454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선생님이 소개하는</a:t>
            </a:r>
          </a:p>
        </p:txBody>
      </p:sp>
    </p:spTree>
    <p:extLst>
      <p:ext uri="{BB962C8B-B14F-4D97-AF65-F5344CB8AC3E}">
        <p14:creationId xmlns:p14="http://schemas.microsoft.com/office/powerpoint/2010/main" val="2274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8496900" y="1030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l="88584" t="31186" b="55558"/>
          <a:stretch/>
        </p:blipFill>
        <p:spPr>
          <a:xfrm>
            <a:off x="6784525" y="46728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385475" y="10939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4">
            <a:alphaModFix/>
          </a:blip>
          <a:srcRect l="9958" t="40088" r="80549" b="45104"/>
          <a:stretch/>
        </p:blipFill>
        <p:spPr>
          <a:xfrm>
            <a:off x="7590200" y="359505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8576600" y="34586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4">
            <a:alphaModFix/>
          </a:blip>
          <a:srcRect t="23075" r="88584" b="62117"/>
          <a:stretch/>
        </p:blipFill>
        <p:spPr>
          <a:xfrm>
            <a:off x="1026700" y="4599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5">
            <a:alphaModFix/>
          </a:blip>
          <a:srcRect l="86859" t="20960" b="68473"/>
          <a:stretch/>
        </p:blipFill>
        <p:spPr>
          <a:xfrm>
            <a:off x="254975" y="2774650"/>
            <a:ext cx="293228" cy="2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BA14943-A09F-4770-9442-80F43A93AFB4}"/>
              </a:ext>
            </a:extLst>
          </p:cNvPr>
          <p:cNvSpPr/>
          <p:nvPr/>
        </p:nvSpPr>
        <p:spPr>
          <a:xfrm>
            <a:off x="401589" y="567807"/>
            <a:ext cx="3889753" cy="7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동물원 수의사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A050C6-A3C2-45CB-9C66-C447CE5200D0}"/>
              </a:ext>
            </a:extLst>
          </p:cNvPr>
          <p:cNvSpPr/>
          <p:nvPr/>
        </p:nvSpPr>
        <p:spPr>
          <a:xfrm>
            <a:off x="4185153" y="1383790"/>
            <a:ext cx="4911467" cy="133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동물원에서 근무하는 수의사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동물원 속 야생동물 회진</a:t>
            </a:r>
            <a:r>
              <a:rPr lang="en-US" altLang="ko-KR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진료</a:t>
            </a:r>
            <a:r>
              <a:rPr lang="en-US" altLang="ko-KR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, 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연구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동물복지에 관한 </a:t>
            </a:r>
            <a:r>
              <a:rPr lang="ko-KR" altLang="en-US" sz="2200" b="1" dirty="0" err="1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수의사로서의</a:t>
            </a:r>
            <a:r>
              <a:rPr lang="ko-KR" altLang="en-US" sz="2200" b="1" dirty="0">
                <a:solidFill>
                  <a:schemeClr val="tx1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직업윤리 필요</a:t>
            </a:r>
            <a:endParaRPr lang="en-US" altLang="ko-KR" sz="2200" b="1" dirty="0">
              <a:solidFill>
                <a:schemeClr val="tx1"/>
              </a:solidFill>
              <a:latin typeface="학교안심 나들이 TTF B" panose="02000703000000000000" pitchFamily="2" charset="-127"/>
              <a:ea typeface="학교안심 나들이 TTF B" panose="02000703000000000000" pitchFamily="2" charset="-127"/>
              <a:cs typeface="상주곶감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F78A5C1-8C42-494C-8CF2-D0A3141FE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263" y="3027378"/>
            <a:ext cx="2159454" cy="1428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066853C1-9DDF-4EEA-9C14-10059B10AF14}"/>
              </a:ext>
            </a:extLst>
          </p:cNvPr>
          <p:cNvSpPr/>
          <p:nvPr/>
        </p:nvSpPr>
        <p:spPr>
          <a:xfrm>
            <a:off x="4085176" y="4489572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에버랜드 수의사 </a:t>
            </a:r>
            <a:r>
              <a:rPr lang="ko-KR" altLang="en-US" sz="1600" b="1" dirty="0" err="1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오헌석</a:t>
            </a:r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 수의사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AD8E1-3A60-4257-97EA-A8710AA56C64}"/>
              </a:ext>
            </a:extLst>
          </p:cNvPr>
          <p:cNvSpPr txBox="1"/>
          <p:nvPr/>
        </p:nvSpPr>
        <p:spPr>
          <a:xfrm>
            <a:off x="2286000" y="241875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08C7083-1CCD-4584-A18B-86E6CE5AD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41" y="1378876"/>
            <a:ext cx="3213132" cy="3213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온라인 미디어 1" title="국내 단 20명! 희귀 직업 동물원 수의사 #생방송투데이 #LiveToday #SBSstory">
            <a:hlinkClick r:id="" action="ppaction://media"/>
            <a:extLst>
              <a:ext uri="{FF2B5EF4-FFF2-40B4-BE49-F238E27FC236}">
                <a16:creationId xmlns:a16="http://schemas.microsoft.com/office/drawing/2014/main" id="{7A7E9BFB-3781-41A4-8415-6ED7F1A49B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593865" y="3126387"/>
            <a:ext cx="2248139" cy="1270199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6EBCE96-1BD4-4149-A607-53F464948DDC}"/>
              </a:ext>
            </a:extLst>
          </p:cNvPr>
          <p:cNvSpPr/>
          <p:nvPr/>
        </p:nvSpPr>
        <p:spPr>
          <a:xfrm>
            <a:off x="6395366" y="4482871"/>
            <a:ext cx="2555710" cy="37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학교안심 나들이 TTF B" panose="02000703000000000000" pitchFamily="2" charset="-127"/>
                <a:ea typeface="학교안심 나들이 TTF B" panose="02000703000000000000" pitchFamily="2" charset="-127"/>
                <a:cs typeface="상주곶감체" panose="020B0600000101010101" pitchFamily="50" charset="-127"/>
              </a:rPr>
              <a:t>동물원 수의사의 하루</a:t>
            </a:r>
          </a:p>
        </p:txBody>
      </p:sp>
    </p:spTree>
    <p:extLst>
      <p:ext uri="{BB962C8B-B14F-4D97-AF65-F5344CB8AC3E}">
        <p14:creationId xmlns:p14="http://schemas.microsoft.com/office/powerpoint/2010/main" val="195186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Elementary - 4th Grade: Ordering Adjectives Infographic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683</Words>
  <Application>Microsoft Office PowerPoint</Application>
  <PresentationFormat>화면 슬라이드 쇼(16:9)</PresentationFormat>
  <Paragraphs>163</Paragraphs>
  <Slides>28</Slides>
  <Notes>28</Notes>
  <HiddenSlides>0</HiddenSlides>
  <MMClips>7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상주다정다감체</vt:lpstr>
      <vt:lpstr>학교안심 나들이 TTF B</vt:lpstr>
      <vt:lpstr>상주곶감체</vt:lpstr>
      <vt:lpstr>Bellota Text</vt:lpstr>
      <vt:lpstr>Arial</vt:lpstr>
      <vt:lpstr>Montserrat</vt:lpstr>
      <vt:lpstr>Bebas Neue</vt:lpstr>
      <vt:lpstr>Grammar Subject for Elementary - 4th Grade: Ordering Adjectives Infographics by Slidesgo</vt:lpstr>
      <vt:lpstr>#1. 나의 꿈은 뭐이가?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#2. 아무튼 출근 준비!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어서와 중학교는 처음이지?</dc:title>
  <cp:lastModifiedBy>Administrator</cp:lastModifiedBy>
  <cp:revision>56</cp:revision>
  <dcterms:modified xsi:type="dcterms:W3CDTF">2025-02-04T10:58:12Z</dcterms:modified>
</cp:coreProperties>
</file>